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tiff" ContentType="image/tif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96" r:id="rId3"/>
    <p:sldId id="299" r:id="rId4"/>
    <p:sldId id="298" r:id="rId5"/>
    <p:sldId id="300" r:id="rId6"/>
    <p:sldId id="297" r:id="rId7"/>
    <p:sldId id="324" r:id="rId8"/>
    <p:sldId id="322" r:id="rId9"/>
    <p:sldId id="302" r:id="rId10"/>
    <p:sldId id="303" r:id="rId11"/>
    <p:sldId id="304" r:id="rId12"/>
    <p:sldId id="305" r:id="rId13"/>
    <p:sldId id="307" r:id="rId14"/>
    <p:sldId id="301" r:id="rId15"/>
    <p:sldId id="323" r:id="rId16"/>
    <p:sldId id="310" r:id="rId17"/>
    <p:sldId id="311" r:id="rId18"/>
    <p:sldId id="319" r:id="rId19"/>
    <p:sldId id="313" r:id="rId20"/>
    <p:sldId id="321" r:id="rId21"/>
    <p:sldId id="309" r:id="rId22"/>
    <p:sldId id="314" r:id="rId23"/>
    <p:sldId id="317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  <a:srgbClr val="FF8D47"/>
    <a:srgbClr val="000000"/>
    <a:srgbClr val="292929"/>
    <a:srgbClr val="86D921"/>
    <a:srgbClr val="FCBC4A"/>
    <a:srgbClr val="FE8D48"/>
    <a:srgbClr val="5F5F5F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7" autoAdjust="0"/>
    <p:restoredTop sz="94624"/>
  </p:normalViewPr>
  <p:slideViewPr>
    <p:cSldViewPr>
      <p:cViewPr>
        <p:scale>
          <a:sx n="106" d="100"/>
          <a:sy n="106" d="100"/>
        </p:scale>
        <p:origin x="176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23079E15-0FFB-48C5-BD91-D34CD2A963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7130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4E9BCF68-0498-4838-ACB2-28000F8969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1701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>
            <a:spLocks noChangeArrowheads="1"/>
          </p:cNvSpPr>
          <p:nvPr/>
        </p:nvSpPr>
        <p:spPr bwMode="gray">
          <a:xfrm>
            <a:off x="7391399" y="990600"/>
            <a:ext cx="1752601" cy="5867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cs typeface="+mn-cs"/>
            </a:endParaRPr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gray">
          <a:xfrm>
            <a:off x="0" y="5867400"/>
            <a:ext cx="7391400" cy="992188"/>
          </a:xfrm>
          <a:prstGeom prst="rect">
            <a:avLst/>
          </a:prstGeom>
          <a:solidFill>
            <a:srgbClr val="D3D3D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cs typeface="+mn-cs"/>
            </a:endParaRPr>
          </a:p>
        </p:txBody>
      </p:sp>
      <p:sp>
        <p:nvSpPr>
          <p:cNvPr id="7" name="Rectangle 18"/>
          <p:cNvSpPr>
            <a:spLocks noChangeArrowheads="1"/>
          </p:cNvSpPr>
          <p:nvPr/>
        </p:nvSpPr>
        <p:spPr bwMode="gray">
          <a:xfrm>
            <a:off x="7391400" y="0"/>
            <a:ext cx="1752601" cy="9906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cs typeface="+mn-cs"/>
            </a:endParaRPr>
          </a:p>
        </p:txBody>
      </p:sp>
      <p:pic>
        <p:nvPicPr>
          <p:cNvPr id="19" name="Picture 18" descr="khcn-15316-44085mmor_JVWJ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391400" cy="4848225"/>
          </a:xfrm>
          <a:prstGeom prst="rect">
            <a:avLst/>
          </a:prstGeom>
        </p:spPr>
      </p:pic>
      <p:pic>
        <p:nvPicPr>
          <p:cNvPr id="20" name="Picture 19" descr="logo_new_2016121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086600" y="6211389"/>
            <a:ext cx="2057400" cy="646611"/>
          </a:xfrm>
          <a:prstGeom prst="rect">
            <a:avLst/>
          </a:prstGeom>
        </p:spPr>
      </p:pic>
      <p:sp>
        <p:nvSpPr>
          <p:cNvPr id="22" name="TextBox 21"/>
          <p:cNvSpPr txBox="1"/>
          <p:nvPr userDrawn="1"/>
        </p:nvSpPr>
        <p:spPr>
          <a:xfrm>
            <a:off x="7315200" y="1524000"/>
            <a:ext cx="1905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0070C0"/>
                </a:solidFill>
              </a:rPr>
              <a:t>PROFILE</a:t>
            </a:r>
            <a:endParaRPr lang="en-US" sz="3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06436-BCCC-4B47-9576-393C07F092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E7600-B02F-4232-8FD9-74005B15F5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E6F4C-73B9-4DD6-86A9-0BCACF5CDF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6CB8A-BEA5-45DD-9AE7-AAC4191C13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10759B-85CB-47CC-A501-9C013EACA0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B5221-1C9A-46A5-9946-B0D973F797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03A40-8957-4A85-8016-A598EF28FC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640B7-585D-4D55-B81F-EB9579BDF2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7963"/>
            <a:ext cx="2057400" cy="5765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7963"/>
            <a:ext cx="6019800" cy="5765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46859-8603-4C91-B222-DE663DE69F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7963"/>
            <a:ext cx="82296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20A59-5D24-44EF-8C01-9F3FDB4E48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7963"/>
            <a:ext cx="82296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037EE-CAFA-43EA-B05C-8F0E2B3268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jpe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gray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8893175" y="1035050"/>
            <a:ext cx="250825" cy="1776413"/>
          </a:xfrm>
          <a:prstGeom prst="rect">
            <a:avLst/>
          </a:prstGeom>
          <a:solidFill>
            <a:srgbClr val="DCDCD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cs typeface="+mn-cs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gray">
          <a:xfrm>
            <a:off x="8893175" y="2855913"/>
            <a:ext cx="250825" cy="4002087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cs typeface="+mn-cs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gray">
          <a:xfrm>
            <a:off x="0" y="0"/>
            <a:ext cx="9144000" cy="9906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cs typeface="+mn-cs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gray">
          <a:xfrm>
            <a:off x="0" y="115888"/>
            <a:ext cx="8893175" cy="874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cs typeface="+mn-cs"/>
            </a:endParaRPr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228600" y="207963"/>
            <a:ext cx="84582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4478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3" name="Picture 12" descr="logo_new_20161213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7239000" y="6259286"/>
            <a:ext cx="1905000" cy="5987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mobile-id.vn:8443/RegistrationAuthority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oleObject" Target="../embeddings/oleObject1.bin"/><Relationship Id="rId5" Type="http://schemas.openxmlformats.org/officeDocument/2006/relationships/image" Target="../media/image20.png"/><Relationship Id="rId6" Type="http://schemas.openxmlformats.org/officeDocument/2006/relationships/image" Target="../media/image22.png"/><Relationship Id="rId7" Type="http://schemas.openxmlformats.org/officeDocument/2006/relationships/image" Target="../media/image23.wmf"/><Relationship Id="rId8" Type="http://schemas.openxmlformats.org/officeDocument/2006/relationships/image" Target="../media/image24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jpeg"/><Relationship Id="rId6" Type="http://schemas.openxmlformats.org/officeDocument/2006/relationships/image" Target="../media/image32.jpeg"/><Relationship Id="rId7" Type="http://schemas.openxmlformats.org/officeDocument/2006/relationships/image" Target="../media/image33.png"/><Relationship Id="rId8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image" Target="../media/image37.png"/><Relationship Id="rId5" Type="http://schemas.openxmlformats.org/officeDocument/2006/relationships/image" Target="../media/image38.jpe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jpeg"/><Relationship Id="rId9" Type="http://schemas.openxmlformats.org/officeDocument/2006/relationships/image" Target="../media/image42.jpeg"/><Relationship Id="rId10" Type="http://schemas.openxmlformats.org/officeDocument/2006/relationships/image" Target="../media/image43.png"/><Relationship Id="rId11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4" Type="http://schemas.openxmlformats.org/officeDocument/2006/relationships/image" Target="../media/image51.png"/><Relationship Id="rId5" Type="http://schemas.openxmlformats.org/officeDocument/2006/relationships/image" Target="../media/image52.jpeg"/><Relationship Id="rId6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jpeg"/><Relationship Id="rId6" Type="http://schemas.openxmlformats.org/officeDocument/2006/relationships/image" Target="../media/image58.jpeg"/><Relationship Id="rId7" Type="http://schemas.openxmlformats.org/officeDocument/2006/relationships/image" Target="../media/image59.png"/><Relationship Id="rId8" Type="http://schemas.openxmlformats.org/officeDocument/2006/relationships/image" Target="../media/image60.gif"/><Relationship Id="rId9" Type="http://schemas.openxmlformats.org/officeDocument/2006/relationships/image" Target="../media/image61.png"/><Relationship Id="rId10" Type="http://schemas.openxmlformats.org/officeDocument/2006/relationships/image" Target="../media/image62.png"/><Relationship Id="rId11" Type="http://schemas.openxmlformats.org/officeDocument/2006/relationships/image" Target="../media/image6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4495800"/>
            <a:ext cx="7162800" cy="1676400"/>
          </a:xfrm>
        </p:spPr>
        <p:txBody>
          <a:bodyPr/>
          <a:lstStyle/>
          <a:p>
            <a:pPr algn="l"/>
            <a:r>
              <a:rPr lang="en-US" sz="2800" dirty="0">
                <a:solidFill>
                  <a:schemeClr val="bg1"/>
                </a:solidFill>
              </a:rPr>
              <a:t>MOBILE-ID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TECHNOLOGIES AND SERVICES JOINT STOCK COMPANY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0070C0"/>
                </a:solidFill>
              </a:rPr>
              <a:t>CONTENTS</a:t>
            </a: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362200" y="1905000"/>
            <a:ext cx="4724400" cy="685800"/>
            <a:chOff x="1296" y="1824"/>
            <a:chExt cx="2976" cy="432"/>
          </a:xfrm>
        </p:grpSpPr>
        <p:sp>
          <p:nvSpPr>
            <p:cNvPr id="15380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chemeClr val="accent2"/>
              </a:solidFill>
              <a:round/>
              <a:headEnd/>
              <a:tailEnd/>
            </a:ln>
            <a:effectLst>
              <a:outerShdw dist="99190" dir="2388334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5381" name="AutoShape 43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2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5382" name="Text Box 44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b="1" dirty="0" smtClean="0"/>
                <a:t>COMPANY PROFILE</a:t>
              </a:r>
              <a:endParaRPr lang="en-US" b="1" dirty="0"/>
            </a:p>
          </p:txBody>
        </p:sp>
        <p:sp>
          <p:nvSpPr>
            <p:cNvPr id="15383" name="Text Box 45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2362200" y="2743200"/>
            <a:ext cx="4724400" cy="685800"/>
            <a:chOff x="1296" y="1824"/>
            <a:chExt cx="2976" cy="432"/>
          </a:xfrm>
        </p:grpSpPr>
        <p:sp>
          <p:nvSpPr>
            <p:cNvPr id="15376" name="AutoShape 47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chemeClr val="accent1"/>
              </a:solidFill>
              <a:round/>
              <a:headEnd/>
              <a:tailEnd/>
            </a:ln>
            <a:effectLst>
              <a:outerShdw dist="99190" dir="2388334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5377" name="AutoShape 48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1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5378" name="Text Box 49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b="1" dirty="0" smtClean="0"/>
                <a:t>PRODUCTS &amp; SERVICES</a:t>
              </a:r>
              <a:endParaRPr lang="en-US" b="1" dirty="0"/>
            </a:p>
          </p:txBody>
        </p:sp>
        <p:sp>
          <p:nvSpPr>
            <p:cNvPr id="15379" name="Text Box 50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4" name="Group 51"/>
          <p:cNvGrpSpPr>
            <a:grpSpLocks/>
          </p:cNvGrpSpPr>
          <p:nvPr/>
        </p:nvGrpSpPr>
        <p:grpSpPr bwMode="auto">
          <a:xfrm>
            <a:off x="2362200" y="3581400"/>
            <a:ext cx="4724400" cy="685800"/>
            <a:chOff x="1296" y="1824"/>
            <a:chExt cx="2976" cy="432"/>
          </a:xfrm>
        </p:grpSpPr>
        <p:sp>
          <p:nvSpPr>
            <p:cNvPr id="15372" name="AutoShape 5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chemeClr val="hlink"/>
              </a:solidFill>
              <a:round/>
              <a:headEnd/>
              <a:tailEnd/>
            </a:ln>
            <a:effectLst>
              <a:outerShdw dist="99190" dir="2388334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5373" name="AutoShape 53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5374" name="Text Box 54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b="1" dirty="0" smtClean="0"/>
                <a:t>CUSTOMERS &amp; PARTNERS</a:t>
              </a:r>
              <a:endParaRPr lang="en-US" b="1" dirty="0"/>
            </a:p>
          </p:txBody>
        </p:sp>
        <p:sp>
          <p:nvSpPr>
            <p:cNvPr id="15375" name="Text Box 55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>
                  <a:solidFill>
                    <a:schemeClr val="bg1"/>
                  </a:solidFill>
                </a:rPr>
                <a:t>3</a:t>
              </a:r>
            </a:p>
          </p:txBody>
        </p:sp>
      </p:grp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ABBREVIATION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54563"/>
          </a:xfrm>
        </p:spPr>
        <p:txBody>
          <a:bodyPr/>
          <a:lstStyle/>
          <a:p>
            <a:r>
              <a:rPr lang="en-US" sz="2400" b="1" dirty="0" smtClean="0">
                <a:solidFill>
                  <a:srgbClr val="00B0F0"/>
                </a:solidFill>
              </a:rPr>
              <a:t>FIDO</a:t>
            </a:r>
            <a:r>
              <a:rPr lang="en-US" sz="2400" dirty="0" smtClean="0"/>
              <a:t>: Fast Identify Online</a:t>
            </a:r>
          </a:p>
          <a:p>
            <a:r>
              <a:rPr lang="en-US" sz="2400" b="1" dirty="0" smtClean="0">
                <a:solidFill>
                  <a:srgbClr val="00B0F0"/>
                </a:solidFill>
              </a:rPr>
              <a:t>MSSP</a:t>
            </a:r>
            <a:r>
              <a:rPr lang="en-US" sz="2400" dirty="0" smtClean="0"/>
              <a:t>: Mobile Signature Service Provider</a:t>
            </a:r>
          </a:p>
          <a:p>
            <a:r>
              <a:rPr lang="en-US" sz="2400" b="1" dirty="0" smtClean="0">
                <a:solidFill>
                  <a:srgbClr val="00B0F0"/>
                </a:solidFill>
              </a:rPr>
              <a:t>VGCA: </a:t>
            </a:r>
            <a:r>
              <a:rPr lang="en-US" sz="2400" dirty="0" smtClean="0"/>
              <a:t>Vietnam Government Certification Authority</a:t>
            </a:r>
          </a:p>
          <a:p>
            <a:r>
              <a:rPr lang="en-US" sz="2400" b="1" dirty="0" smtClean="0">
                <a:solidFill>
                  <a:srgbClr val="00B0F0"/>
                </a:solidFill>
              </a:rPr>
              <a:t>MIC</a:t>
            </a:r>
            <a:r>
              <a:rPr lang="en-US" sz="2400" dirty="0" smtClean="0"/>
              <a:t>: Ministry of Information and Communications</a:t>
            </a:r>
          </a:p>
          <a:p>
            <a:r>
              <a:rPr lang="en-US" sz="2400" b="1" dirty="0" smtClean="0">
                <a:solidFill>
                  <a:srgbClr val="00B0F0"/>
                </a:solidFill>
              </a:rPr>
              <a:t>HOSE</a:t>
            </a:r>
            <a:r>
              <a:rPr lang="en-US" sz="2400" dirty="0" smtClean="0"/>
              <a:t>: Ho Chi Minh City Stock Exchange</a:t>
            </a:r>
          </a:p>
          <a:p>
            <a:pPr marL="0" indent="0">
              <a:buNone/>
            </a:pPr>
            <a:endParaRPr lang="en-US" sz="2400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Nhóm 48"/>
          <p:cNvGrpSpPr>
            <a:grpSpLocks/>
          </p:cNvGrpSpPr>
          <p:nvPr/>
        </p:nvGrpSpPr>
        <p:grpSpPr bwMode="auto">
          <a:xfrm>
            <a:off x="76200" y="533400"/>
            <a:ext cx="8686800" cy="5188803"/>
            <a:chOff x="381043" y="1859671"/>
            <a:chExt cx="7650714" cy="5187967"/>
          </a:xfrm>
        </p:grpSpPr>
        <p:sp>
          <p:nvSpPr>
            <p:cNvPr id="4" name="Oval 12"/>
            <p:cNvSpPr/>
            <p:nvPr/>
          </p:nvSpPr>
          <p:spPr>
            <a:xfrm>
              <a:off x="1852501" y="1859671"/>
              <a:ext cx="5843699" cy="4506186"/>
            </a:xfrm>
            <a:custGeom>
              <a:avLst/>
              <a:gdLst/>
              <a:ahLst/>
              <a:cxnLst/>
              <a:rect l="l" t="t" r="r" b="b"/>
              <a:pathLst>
                <a:path w="6791194" h="5236817">
                  <a:moveTo>
                    <a:pt x="1255439" y="0"/>
                  </a:moveTo>
                  <a:lnTo>
                    <a:pt x="1304159" y="63956"/>
                  </a:lnTo>
                  <a:cubicBezTo>
                    <a:pt x="874453" y="503674"/>
                    <a:pt x="609601" y="1122754"/>
                    <a:pt x="609601" y="1807817"/>
                  </a:cubicBezTo>
                  <a:cubicBezTo>
                    <a:pt x="609601" y="3154508"/>
                    <a:pt x="1633078" y="4246217"/>
                    <a:pt x="2895601" y="4246217"/>
                  </a:cubicBezTo>
                  <a:cubicBezTo>
                    <a:pt x="3843859" y="4246217"/>
                    <a:pt x="4657265" y="3630359"/>
                    <a:pt x="5000369" y="2752089"/>
                  </a:cubicBezTo>
                  <a:lnTo>
                    <a:pt x="4234140" y="2578973"/>
                  </a:lnTo>
                  <a:lnTo>
                    <a:pt x="5763203" y="1433713"/>
                  </a:lnTo>
                  <a:lnTo>
                    <a:pt x="6791194" y="3156694"/>
                  </a:lnTo>
                  <a:lnTo>
                    <a:pt x="6008088" y="2979765"/>
                  </a:lnTo>
                  <a:cubicBezTo>
                    <a:pt x="5705922" y="4272158"/>
                    <a:pt x="4492929" y="5236817"/>
                    <a:pt x="3043146" y="5236817"/>
                  </a:cubicBezTo>
                  <a:cubicBezTo>
                    <a:pt x="1362463" y="5236817"/>
                    <a:pt x="0" y="3940413"/>
                    <a:pt x="0" y="2341217"/>
                  </a:cubicBezTo>
                  <a:cubicBezTo>
                    <a:pt x="0" y="1378076"/>
                    <a:pt x="494199" y="524765"/>
                    <a:pt x="1255439" y="0"/>
                  </a:cubicBezTo>
                  <a:close/>
                </a:path>
              </a:pathLst>
            </a:custGeom>
            <a:solidFill>
              <a:srgbClr val="0070C0"/>
            </a:solidFill>
            <a:ln w="25400" cap="flat" cmpd="sng" algn="ctr">
              <a:noFill/>
              <a:prstDash val="solid"/>
            </a:ln>
            <a:effectLst>
              <a:outerShdw blurRad="266700" dist="9525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17699988" lon="0" rev="0"/>
              </a:camera>
              <a:lightRig rig="twoPt" dir="t"/>
            </a:scene3d>
            <a:sp3d extrusionH="190500" prstMaterial="plastic"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chemeClr val="bg1">
                    <a:lumMod val="95000"/>
                  </a:schemeClr>
                </a:solidFill>
                <a:latin typeface="Calibri"/>
                <a:cs typeface="+mn-cs"/>
              </a:endParaRPr>
            </a:p>
          </p:txBody>
        </p:sp>
        <p:cxnSp>
          <p:nvCxnSpPr>
            <p:cNvPr id="8199" name="Straight Connector 43"/>
            <p:cNvCxnSpPr>
              <a:cxnSpLocks noChangeShapeType="1"/>
            </p:cNvCxnSpPr>
            <p:nvPr/>
          </p:nvCxnSpPr>
          <p:spPr bwMode="auto">
            <a:xfrm flipV="1">
              <a:off x="2279222" y="2897281"/>
              <a:ext cx="0" cy="469598"/>
            </a:xfrm>
            <a:prstGeom prst="line">
              <a:avLst/>
            </a:prstGeom>
            <a:noFill/>
            <a:ln w="28575" cap="rnd" algn="ctr">
              <a:solidFill>
                <a:srgbClr val="404040"/>
              </a:solidFill>
              <a:round/>
              <a:headEnd/>
              <a:tailEnd/>
            </a:ln>
          </p:spPr>
        </p:cxnSp>
        <p:cxnSp>
          <p:nvCxnSpPr>
            <p:cNvPr id="8200" name="Straight Connector 49"/>
            <p:cNvCxnSpPr>
              <a:cxnSpLocks noChangeShapeType="1"/>
            </p:cNvCxnSpPr>
            <p:nvPr/>
          </p:nvCxnSpPr>
          <p:spPr bwMode="auto">
            <a:xfrm>
              <a:off x="1403388" y="2897281"/>
              <a:ext cx="1164417" cy="0"/>
            </a:xfrm>
            <a:prstGeom prst="line">
              <a:avLst/>
            </a:prstGeom>
            <a:noFill/>
            <a:ln w="28575" cap="rnd" algn="ctr">
              <a:solidFill>
                <a:srgbClr val="404040"/>
              </a:solidFill>
              <a:round/>
              <a:headEnd/>
              <a:tailEnd/>
            </a:ln>
          </p:spPr>
        </p:cxnSp>
        <p:grpSp>
          <p:nvGrpSpPr>
            <p:cNvPr id="5" name="Group 32"/>
            <p:cNvGrpSpPr>
              <a:grpSpLocks noChangeAspect="1"/>
            </p:cNvGrpSpPr>
            <p:nvPr/>
          </p:nvGrpSpPr>
          <p:grpSpPr bwMode="auto">
            <a:xfrm>
              <a:off x="2073798" y="3248909"/>
              <a:ext cx="410848" cy="472095"/>
              <a:chOff x="6005512" y="2938464"/>
              <a:chExt cx="1188720" cy="1365927"/>
            </a:xfrm>
          </p:grpSpPr>
          <p:sp>
            <p:nvSpPr>
              <p:cNvPr id="8" name="Oval 33"/>
              <p:cNvSpPr/>
              <p:nvPr/>
            </p:nvSpPr>
            <p:spPr>
              <a:xfrm>
                <a:off x="6004097" y="3846607"/>
                <a:ext cx="1189626" cy="459242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Text" lastClr="000000">
                      <a:lumMod val="75000"/>
                      <a:lumOff val="25000"/>
                    </a:sysClr>
                  </a:gs>
                  <a:gs pos="100000">
                    <a:sysClr val="window" lastClr="FFFFFF">
                      <a:alpha val="0"/>
                      <a:lumMod val="100000"/>
                    </a:sys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chemeClr val="bg1">
                      <a:lumMod val="95000"/>
                    </a:schemeClr>
                  </a:solidFill>
                  <a:latin typeface="+mn-lt"/>
                  <a:cs typeface="+mn-cs"/>
                </a:endParaRPr>
              </a:p>
            </p:txBody>
          </p:sp>
          <p:grpSp>
            <p:nvGrpSpPr>
              <p:cNvPr id="6" name="Group 34"/>
              <p:cNvGrpSpPr/>
              <p:nvPr/>
            </p:nvGrpSpPr>
            <p:grpSpPr>
              <a:xfrm>
                <a:off x="6029324" y="2938464"/>
                <a:ext cx="1143000" cy="1143000"/>
                <a:chOff x="6019800" y="3276599"/>
                <a:chExt cx="533400" cy="533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" name="Oval 35"/>
                <p:cNvSpPr/>
                <p:nvPr/>
              </p:nvSpPr>
              <p:spPr>
                <a:xfrm>
                  <a:off x="6019800" y="3276599"/>
                  <a:ext cx="533400" cy="53340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79646">
                        <a:lumMod val="100000"/>
                      </a:srgbClr>
                    </a:gs>
                    <a:gs pos="0">
                      <a:srgbClr val="FFFF00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solidFill>
                    <a:srgbClr val="F79646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chemeClr val="bg1">
                        <a:lumMod val="95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1" name="Oval 36"/>
                <p:cNvSpPr/>
                <p:nvPr/>
              </p:nvSpPr>
              <p:spPr>
                <a:xfrm>
                  <a:off x="6076474" y="3294184"/>
                  <a:ext cx="420053" cy="369339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>
                        <a:lumMod val="100000"/>
                        <a:alpha val="90000"/>
                      </a:sysClr>
                    </a:gs>
                    <a:gs pos="100000">
                      <a:sysClr val="window" lastClr="FFFFFF">
                        <a:alpha val="0"/>
                      </a:sysClr>
                    </a:gs>
                  </a:gsLst>
                  <a:lin ang="5400000" scaled="1"/>
                </a:gradFill>
                <a:ln w="127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chemeClr val="bg1">
                        <a:lumMod val="95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</p:grpSp>
        </p:grpSp>
        <p:sp>
          <p:nvSpPr>
            <p:cNvPr id="12" name="TextBox 39"/>
            <p:cNvSpPr txBox="1"/>
            <p:nvPr/>
          </p:nvSpPr>
          <p:spPr>
            <a:xfrm>
              <a:off x="6578607" y="3305650"/>
              <a:ext cx="591831" cy="36927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kern="0" dirty="0" smtClean="0">
                  <a:solidFill>
                    <a:schemeClr val="accent1">
                      <a:lumMod val="75000"/>
                    </a:schemeClr>
                  </a:solidFill>
                  <a:latin typeface="+mn-lt"/>
                  <a:cs typeface="+mn-cs"/>
                </a:rPr>
                <a:t>Now</a:t>
              </a:r>
              <a:endParaRPr lang="en-US" b="1" i="1" kern="0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4" name="TextBox 42"/>
            <p:cNvSpPr txBox="1"/>
            <p:nvPr/>
          </p:nvSpPr>
          <p:spPr>
            <a:xfrm>
              <a:off x="1186381" y="2545361"/>
              <a:ext cx="1879403" cy="64622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kern="0" dirty="0" smtClean="0">
                  <a:solidFill>
                    <a:srgbClr val="002060"/>
                  </a:solidFill>
                  <a:latin typeface="+mn-lt"/>
                  <a:cs typeface="+mn-cs"/>
                </a:rPr>
                <a:t>2016: Established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kern="0" dirty="0">
                <a:solidFill>
                  <a:srgbClr val="002060"/>
                </a:solidFill>
                <a:latin typeface="+mn-lt"/>
                <a:cs typeface="+mn-cs"/>
              </a:endParaRPr>
            </a:p>
          </p:txBody>
        </p:sp>
        <p:cxnSp>
          <p:nvCxnSpPr>
            <p:cNvPr id="8205" name="Straight Connector 57"/>
            <p:cNvCxnSpPr>
              <a:cxnSpLocks noChangeShapeType="1"/>
            </p:cNvCxnSpPr>
            <p:nvPr/>
          </p:nvCxnSpPr>
          <p:spPr bwMode="auto">
            <a:xfrm>
              <a:off x="2461500" y="4380608"/>
              <a:ext cx="0" cy="1220092"/>
            </a:xfrm>
            <a:prstGeom prst="line">
              <a:avLst/>
            </a:prstGeom>
            <a:noFill/>
            <a:ln w="28575" cap="rnd" algn="ctr">
              <a:solidFill>
                <a:srgbClr val="404040"/>
              </a:solidFill>
              <a:round/>
              <a:headEnd/>
              <a:tailEnd/>
            </a:ln>
          </p:spPr>
        </p:cxnSp>
        <p:cxnSp>
          <p:nvCxnSpPr>
            <p:cNvPr id="8206" name="Straight Connector 58"/>
            <p:cNvCxnSpPr>
              <a:cxnSpLocks noChangeShapeType="1"/>
            </p:cNvCxnSpPr>
            <p:nvPr/>
          </p:nvCxnSpPr>
          <p:spPr bwMode="auto">
            <a:xfrm>
              <a:off x="1739529" y="5618279"/>
              <a:ext cx="1164417" cy="0"/>
            </a:xfrm>
            <a:prstGeom prst="line">
              <a:avLst/>
            </a:prstGeom>
            <a:noFill/>
            <a:ln w="28575" cap="rnd" algn="ctr">
              <a:solidFill>
                <a:srgbClr val="404040"/>
              </a:solidFill>
              <a:round/>
              <a:headEnd/>
              <a:tailEnd/>
            </a:ln>
          </p:spPr>
        </p:cxnSp>
        <p:grpSp>
          <p:nvGrpSpPr>
            <p:cNvPr id="7" name="Group 27"/>
            <p:cNvGrpSpPr>
              <a:grpSpLocks noChangeAspect="1"/>
            </p:cNvGrpSpPr>
            <p:nvPr/>
          </p:nvGrpSpPr>
          <p:grpSpPr bwMode="auto">
            <a:xfrm>
              <a:off x="2139917" y="3916740"/>
              <a:ext cx="872722" cy="919013"/>
              <a:chOff x="5469575" y="2854151"/>
              <a:chExt cx="1377311" cy="1450370"/>
            </a:xfrm>
          </p:grpSpPr>
          <p:sp>
            <p:nvSpPr>
              <p:cNvPr id="19" name="Oval 28"/>
              <p:cNvSpPr/>
              <p:nvPr/>
            </p:nvSpPr>
            <p:spPr>
              <a:xfrm>
                <a:off x="5659352" y="3848618"/>
                <a:ext cx="1187534" cy="455903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Text" lastClr="000000">
                      <a:lumMod val="75000"/>
                      <a:lumOff val="25000"/>
                    </a:sysClr>
                  </a:gs>
                  <a:gs pos="100000">
                    <a:sysClr val="window" lastClr="FFFFFF">
                      <a:alpha val="0"/>
                      <a:lumMod val="100000"/>
                    </a:sys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chemeClr val="bg1">
                      <a:lumMod val="95000"/>
                    </a:schemeClr>
                  </a:solidFill>
                  <a:latin typeface="+mn-lt"/>
                  <a:cs typeface="+mn-cs"/>
                </a:endParaRPr>
              </a:p>
            </p:txBody>
          </p:sp>
          <p:grpSp>
            <p:nvGrpSpPr>
              <p:cNvPr id="9" name="Group 29"/>
              <p:cNvGrpSpPr/>
              <p:nvPr/>
            </p:nvGrpSpPr>
            <p:grpSpPr>
              <a:xfrm>
                <a:off x="5469575" y="2854151"/>
                <a:ext cx="1143002" cy="1143000"/>
                <a:chOff x="5758584" y="3237253"/>
                <a:chExt cx="533401" cy="533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1" name="Oval 30"/>
                <p:cNvSpPr/>
                <p:nvPr/>
              </p:nvSpPr>
              <p:spPr>
                <a:xfrm>
                  <a:off x="5758584" y="3237253"/>
                  <a:ext cx="533401" cy="53340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002060">
                        <a:lumMod val="86000"/>
                        <a:lumOff val="14000"/>
                      </a:srgbClr>
                    </a:gs>
                    <a:gs pos="0">
                      <a:srgbClr val="00B0F0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solidFill>
                    <a:srgbClr val="002060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chemeClr val="bg1">
                        <a:lumMod val="95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2" name="Oval 31"/>
                <p:cNvSpPr/>
                <p:nvPr/>
              </p:nvSpPr>
              <p:spPr>
                <a:xfrm>
                  <a:off x="5815258" y="3254838"/>
                  <a:ext cx="420054" cy="369339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>
                        <a:lumMod val="100000"/>
                        <a:alpha val="90000"/>
                      </a:sysClr>
                    </a:gs>
                    <a:gs pos="100000">
                      <a:sysClr val="window" lastClr="FFFFFF">
                        <a:alpha val="0"/>
                      </a:sysClr>
                    </a:gs>
                  </a:gsLst>
                  <a:lin ang="5400000" scaled="1"/>
                </a:gradFill>
                <a:ln w="127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chemeClr val="bg1">
                        <a:lumMod val="95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</p:grpSp>
        </p:grpSp>
        <p:cxnSp>
          <p:nvCxnSpPr>
            <p:cNvPr id="8208" name="Straight Connector 62"/>
            <p:cNvCxnSpPr>
              <a:cxnSpLocks noChangeShapeType="1"/>
            </p:cNvCxnSpPr>
            <p:nvPr/>
          </p:nvCxnSpPr>
          <p:spPr bwMode="auto">
            <a:xfrm>
              <a:off x="4449725" y="4407519"/>
              <a:ext cx="0" cy="1193181"/>
            </a:xfrm>
            <a:prstGeom prst="line">
              <a:avLst/>
            </a:prstGeom>
            <a:noFill/>
            <a:ln w="28575" cap="rnd" algn="ctr">
              <a:solidFill>
                <a:srgbClr val="404040"/>
              </a:solidFill>
              <a:round/>
              <a:headEnd/>
              <a:tailEnd/>
            </a:ln>
          </p:spPr>
        </p:cxnSp>
        <p:cxnSp>
          <p:nvCxnSpPr>
            <p:cNvPr id="8209" name="Straight Connector 63"/>
            <p:cNvCxnSpPr>
              <a:cxnSpLocks noChangeShapeType="1"/>
            </p:cNvCxnSpPr>
            <p:nvPr/>
          </p:nvCxnSpPr>
          <p:spPr bwMode="auto">
            <a:xfrm>
              <a:off x="4027479" y="5619790"/>
              <a:ext cx="1164417" cy="0"/>
            </a:xfrm>
            <a:prstGeom prst="line">
              <a:avLst/>
            </a:prstGeom>
            <a:noFill/>
            <a:ln w="28575" cap="rnd" algn="ctr">
              <a:solidFill>
                <a:srgbClr val="404040"/>
              </a:solidFill>
              <a:round/>
              <a:headEnd/>
              <a:tailEnd/>
            </a:ln>
          </p:spPr>
        </p:cxnSp>
        <p:grpSp>
          <p:nvGrpSpPr>
            <p:cNvPr id="15" name="Group 22"/>
            <p:cNvGrpSpPr>
              <a:grpSpLocks/>
            </p:cNvGrpSpPr>
            <p:nvPr/>
          </p:nvGrpSpPr>
          <p:grpSpPr bwMode="auto">
            <a:xfrm>
              <a:off x="3979046" y="4003882"/>
              <a:ext cx="1088269" cy="1077897"/>
              <a:chOff x="5814045" y="2938460"/>
              <a:chExt cx="1379240" cy="1366094"/>
            </a:xfrm>
          </p:grpSpPr>
          <p:sp>
            <p:nvSpPr>
              <p:cNvPr id="27" name="Oval 23"/>
              <p:cNvSpPr/>
              <p:nvPr/>
            </p:nvSpPr>
            <p:spPr>
              <a:xfrm>
                <a:off x="6006242" y="3847914"/>
                <a:ext cx="1187043" cy="456640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Text" lastClr="000000">
                      <a:lumMod val="75000"/>
                      <a:lumOff val="25000"/>
                    </a:sysClr>
                  </a:gs>
                  <a:gs pos="100000">
                    <a:sysClr val="window" lastClr="FFFFFF">
                      <a:alpha val="0"/>
                      <a:lumMod val="100000"/>
                    </a:sys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chemeClr val="bg1">
                      <a:lumMod val="95000"/>
                    </a:schemeClr>
                  </a:solidFill>
                  <a:latin typeface="+mn-lt"/>
                  <a:cs typeface="+mn-cs"/>
                </a:endParaRPr>
              </a:p>
            </p:txBody>
          </p:sp>
          <p:grpSp>
            <p:nvGrpSpPr>
              <p:cNvPr id="16" name="Group 24"/>
              <p:cNvGrpSpPr/>
              <p:nvPr/>
            </p:nvGrpSpPr>
            <p:grpSpPr>
              <a:xfrm>
                <a:off x="5814045" y="2938460"/>
                <a:ext cx="1143000" cy="1143000"/>
                <a:chOff x="5919336" y="3276597"/>
                <a:chExt cx="533400" cy="533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9" name="Oval 25"/>
                <p:cNvSpPr/>
                <p:nvPr/>
              </p:nvSpPr>
              <p:spPr>
                <a:xfrm>
                  <a:off x="5919336" y="3276597"/>
                  <a:ext cx="533400" cy="53340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00860D"/>
                    </a:gs>
                    <a:gs pos="0">
                      <a:srgbClr val="00F22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solidFill>
                    <a:srgbClr val="00860D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chemeClr val="bg1">
                        <a:lumMod val="95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0" name="Oval 26"/>
                <p:cNvSpPr/>
                <p:nvPr/>
              </p:nvSpPr>
              <p:spPr>
                <a:xfrm>
                  <a:off x="5976010" y="3294182"/>
                  <a:ext cx="420053" cy="369339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>
                        <a:lumMod val="100000"/>
                        <a:alpha val="90000"/>
                      </a:sysClr>
                    </a:gs>
                    <a:gs pos="100000">
                      <a:sysClr val="window" lastClr="FFFFFF">
                        <a:alpha val="0"/>
                      </a:sysClr>
                    </a:gs>
                  </a:gsLst>
                  <a:lin ang="5400000" scaled="1"/>
                </a:gradFill>
                <a:ln w="127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chemeClr val="bg1">
                        <a:lumMod val="95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</p:grpSp>
        </p:grpSp>
        <p:cxnSp>
          <p:nvCxnSpPr>
            <p:cNvPr id="8211" name="Straight Connector 65"/>
            <p:cNvCxnSpPr>
              <a:cxnSpLocks noChangeShapeType="1"/>
            </p:cNvCxnSpPr>
            <p:nvPr/>
          </p:nvCxnSpPr>
          <p:spPr bwMode="auto">
            <a:xfrm>
              <a:off x="6240680" y="4030110"/>
              <a:ext cx="0" cy="1327785"/>
            </a:xfrm>
            <a:prstGeom prst="line">
              <a:avLst/>
            </a:prstGeom>
            <a:noFill/>
            <a:ln w="28575" cap="rnd" algn="ctr">
              <a:solidFill>
                <a:srgbClr val="404040"/>
              </a:solidFill>
              <a:round/>
              <a:headEnd/>
              <a:tailEnd/>
            </a:ln>
          </p:spPr>
        </p:cxnSp>
        <p:cxnSp>
          <p:nvCxnSpPr>
            <p:cNvPr id="8212" name="Straight Connector 66"/>
            <p:cNvCxnSpPr>
              <a:cxnSpLocks noChangeShapeType="1"/>
            </p:cNvCxnSpPr>
            <p:nvPr/>
          </p:nvCxnSpPr>
          <p:spPr bwMode="auto">
            <a:xfrm>
              <a:off x="5951300" y="5369380"/>
              <a:ext cx="1164417" cy="0"/>
            </a:xfrm>
            <a:prstGeom prst="line">
              <a:avLst/>
            </a:prstGeom>
            <a:noFill/>
            <a:ln w="28575" cap="rnd" algn="ctr">
              <a:solidFill>
                <a:srgbClr val="404040"/>
              </a:solidFill>
              <a:round/>
              <a:headEnd/>
              <a:tailEnd/>
            </a:ln>
          </p:spPr>
        </p:cxnSp>
        <p:grpSp>
          <p:nvGrpSpPr>
            <p:cNvPr id="17" name="Group 15"/>
            <p:cNvGrpSpPr>
              <a:grpSpLocks/>
            </p:cNvGrpSpPr>
            <p:nvPr/>
          </p:nvGrpSpPr>
          <p:grpSpPr bwMode="auto">
            <a:xfrm>
              <a:off x="5708762" y="3548067"/>
              <a:ext cx="1022872" cy="1175356"/>
              <a:chOff x="6005512" y="2938464"/>
              <a:chExt cx="1188720" cy="1365927"/>
            </a:xfrm>
          </p:grpSpPr>
          <p:sp>
            <p:nvSpPr>
              <p:cNvPr id="35" name="Oval 20"/>
              <p:cNvSpPr/>
              <p:nvPr/>
            </p:nvSpPr>
            <p:spPr>
              <a:xfrm>
                <a:off x="6005396" y="3846509"/>
                <a:ext cx="1188106" cy="457461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Text" lastClr="000000">
                      <a:lumMod val="75000"/>
                      <a:lumOff val="25000"/>
                    </a:sysClr>
                  </a:gs>
                  <a:gs pos="100000">
                    <a:sysClr val="window" lastClr="FFFFFF">
                      <a:alpha val="0"/>
                      <a:lumMod val="100000"/>
                    </a:sys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chemeClr val="bg1">
                      <a:lumMod val="95000"/>
                    </a:schemeClr>
                  </a:solidFill>
                  <a:latin typeface="+mn-lt"/>
                  <a:cs typeface="+mn-cs"/>
                </a:endParaRPr>
              </a:p>
            </p:txBody>
          </p:sp>
          <p:grpSp>
            <p:nvGrpSpPr>
              <p:cNvPr id="18" name="Group 17"/>
              <p:cNvGrpSpPr/>
              <p:nvPr/>
            </p:nvGrpSpPr>
            <p:grpSpPr>
              <a:xfrm>
                <a:off x="6029324" y="2938464"/>
                <a:ext cx="1143000" cy="1143000"/>
                <a:chOff x="6019800" y="3276599"/>
                <a:chExt cx="533400" cy="533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7" name="Oval 18"/>
                <p:cNvSpPr/>
                <p:nvPr/>
              </p:nvSpPr>
              <p:spPr>
                <a:xfrm>
                  <a:off x="6019800" y="3276599"/>
                  <a:ext cx="533400" cy="53340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C00000"/>
                    </a:gs>
                    <a:gs pos="0">
                      <a:srgbClr val="FF0000">
                        <a:lumMod val="74000"/>
                        <a:lumOff val="2600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solidFill>
                    <a:srgbClr val="760000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chemeClr val="bg1">
                        <a:lumMod val="95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8" name="Oval 19"/>
                <p:cNvSpPr/>
                <p:nvPr/>
              </p:nvSpPr>
              <p:spPr>
                <a:xfrm>
                  <a:off x="6076474" y="3294184"/>
                  <a:ext cx="420053" cy="369339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>
                        <a:lumMod val="100000"/>
                        <a:alpha val="90000"/>
                      </a:sysClr>
                    </a:gs>
                    <a:gs pos="100000">
                      <a:sysClr val="window" lastClr="FFFFFF">
                        <a:alpha val="0"/>
                      </a:sysClr>
                    </a:gs>
                  </a:gsLst>
                  <a:lin ang="5400000" scaled="1"/>
                </a:gradFill>
                <a:ln w="127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chemeClr val="bg1">
                        <a:lumMod val="95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</p:grpSp>
        </p:grpSp>
        <p:sp>
          <p:nvSpPr>
            <p:cNvPr id="43" name="TextBox 42"/>
            <p:cNvSpPr txBox="1"/>
            <p:nvPr/>
          </p:nvSpPr>
          <p:spPr>
            <a:xfrm>
              <a:off x="381043" y="5664295"/>
              <a:ext cx="2254944" cy="36927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kern="0" dirty="0" smtClean="0">
                  <a:solidFill>
                    <a:srgbClr val="002060"/>
                  </a:solidFill>
                  <a:latin typeface="+mn-lt"/>
                  <a:cs typeface="+mn-cs"/>
                </a:rPr>
                <a:t>Oct, 2016: </a:t>
              </a:r>
              <a:r>
                <a:rPr lang="en-US" sz="1600" b="1" kern="0" dirty="0" smtClean="0">
                  <a:latin typeface="+mn-lt"/>
                  <a:cs typeface="+mn-cs"/>
                </a:rPr>
                <a:t>Joined FIDO</a:t>
              </a:r>
              <a:endParaRPr lang="en-US" sz="1600" b="1" kern="0" dirty="0">
                <a:latin typeface="+mn-lt"/>
                <a:cs typeface="+mn-cs"/>
              </a:endParaRPr>
            </a:p>
          </p:txBody>
        </p:sp>
        <p:sp>
          <p:nvSpPr>
            <p:cNvPr id="44" name="TextBox 42"/>
            <p:cNvSpPr txBox="1"/>
            <p:nvPr/>
          </p:nvSpPr>
          <p:spPr>
            <a:xfrm>
              <a:off x="3333950" y="5607154"/>
              <a:ext cx="2483126" cy="6154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kern="0" dirty="0" smtClean="0">
                  <a:solidFill>
                    <a:srgbClr val="002060"/>
                  </a:solidFill>
                  <a:latin typeface="+mn-lt"/>
                  <a:cs typeface="+mn-cs"/>
                </a:rPr>
                <a:t>April, 2017: </a:t>
              </a:r>
              <a:r>
                <a:rPr lang="en-US" sz="1600" b="1" kern="0" dirty="0" smtClean="0">
                  <a:latin typeface="+mn-lt"/>
                  <a:cs typeface="+mn-cs"/>
                </a:rPr>
                <a:t>Trusted Hub got UAF Server Certificate </a:t>
              </a:r>
              <a:endParaRPr lang="en-US" sz="1600" b="1" kern="0" dirty="0">
                <a:latin typeface="+mn-lt"/>
                <a:cs typeface="+mn-cs"/>
              </a:endParaRPr>
            </a:p>
          </p:txBody>
        </p:sp>
        <p:sp>
          <p:nvSpPr>
            <p:cNvPr id="45" name="TextBox 42"/>
            <p:cNvSpPr txBox="1"/>
            <p:nvPr/>
          </p:nvSpPr>
          <p:spPr>
            <a:xfrm>
              <a:off x="6063705" y="5416685"/>
              <a:ext cx="1968052" cy="16309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kern="0" dirty="0" smtClean="0">
                  <a:solidFill>
                    <a:srgbClr val="002060"/>
                  </a:solidFill>
                  <a:latin typeface="+mn-lt"/>
                  <a:cs typeface="+mn-cs"/>
                </a:rPr>
                <a:t>Feb, 2018: </a:t>
              </a:r>
              <a:r>
                <a:rPr lang="en-US" sz="1600" b="1" kern="0" dirty="0" smtClean="0">
                  <a:latin typeface="+mn-lt"/>
                  <a:cs typeface="+mn-cs"/>
                </a:rPr>
                <a:t>Trusted Hub procedure was licensed by MIC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kern="0" dirty="0" smtClean="0">
                  <a:solidFill>
                    <a:srgbClr val="002060"/>
                  </a:solidFill>
                  <a:latin typeface="+mn-lt"/>
                  <a:cs typeface="+mn-cs"/>
                </a:rPr>
                <a:t>Mar, 2018: </a:t>
              </a:r>
              <a:r>
                <a:rPr lang="en-US" sz="1600" b="1" kern="0" dirty="0" smtClean="0">
                  <a:latin typeface="+mn-lt"/>
                  <a:cs typeface="+mn-cs"/>
                </a:rPr>
                <a:t>Provided NRCA/LCA for Lao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kern="0" dirty="0" smtClean="0">
                  <a:latin typeface="+mn-lt"/>
                  <a:cs typeface="+mn-cs"/>
                </a:rPr>
                <a:t>Government</a:t>
              </a:r>
              <a:endParaRPr lang="en-US" sz="1600" b="1" kern="0" dirty="0">
                <a:latin typeface="+mn-lt"/>
                <a:cs typeface="+mn-cs"/>
              </a:endParaRPr>
            </a:p>
          </p:txBody>
        </p:sp>
      </p:grpSp>
      <p:sp>
        <p:nvSpPr>
          <p:cNvPr id="48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762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PH" dirty="0" smtClean="0">
                <a:solidFill>
                  <a:srgbClr val="0070C0"/>
                </a:solidFill>
              </a:rPr>
              <a:t>COMPANY PROFILE</a:t>
            </a:r>
            <a:endParaRPr lang="en-PH" b="1" dirty="0">
              <a:solidFill>
                <a:srgbClr val="0070C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 bwMode="auto">
          <a:xfrm>
            <a:off x="76200" y="4648200"/>
            <a:ext cx="29712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 smtClean="0">
                <a:solidFill>
                  <a:srgbClr val="002060"/>
                </a:solidFill>
                <a:latin typeface="+mn-lt"/>
                <a:cs typeface="+mn-cs"/>
              </a:rPr>
              <a:t>Nov, 2016: </a:t>
            </a:r>
            <a:r>
              <a:rPr lang="en-US" sz="1600" b="1" kern="0" dirty="0" smtClean="0">
                <a:latin typeface="+mn-lt"/>
                <a:cs typeface="+mn-cs"/>
              </a:rPr>
              <a:t>Trusted Hub got the Copyright from NOIP</a:t>
            </a:r>
            <a:endParaRPr lang="en-US" sz="1600" b="1" kern="0" dirty="0">
              <a:latin typeface="+mn-lt"/>
              <a:cs typeface="+mn-cs"/>
            </a:endParaRPr>
          </a:p>
        </p:txBody>
      </p:sp>
      <p:sp>
        <p:nvSpPr>
          <p:cNvPr id="47" name="TextBox 42"/>
          <p:cNvSpPr txBox="1"/>
          <p:nvPr/>
        </p:nvSpPr>
        <p:spPr bwMode="auto">
          <a:xfrm>
            <a:off x="3429000" y="4800600"/>
            <a:ext cx="28194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 smtClean="0">
                <a:solidFill>
                  <a:srgbClr val="002060"/>
                </a:solidFill>
                <a:latin typeface="+mn-lt"/>
                <a:cs typeface="+mn-cs"/>
              </a:rPr>
              <a:t>Aug, 2017: </a:t>
            </a:r>
            <a:r>
              <a:rPr lang="en-US" sz="1600" b="1" kern="0" dirty="0" smtClean="0">
                <a:latin typeface="+mn-lt"/>
                <a:cs typeface="+mn-cs"/>
              </a:rPr>
              <a:t>Tested MSSP for VGCA </a:t>
            </a:r>
            <a:endParaRPr lang="en-US" sz="1600" b="1" kern="0" dirty="0">
              <a:latin typeface="+mn-lt"/>
              <a:cs typeface="+mn-cs"/>
            </a:endParaRPr>
          </a:p>
        </p:txBody>
      </p:sp>
      <p:sp>
        <p:nvSpPr>
          <p:cNvPr id="50" name="Rectangle 69"/>
          <p:cNvSpPr/>
          <p:nvPr/>
        </p:nvSpPr>
        <p:spPr bwMode="auto">
          <a:xfrm>
            <a:off x="6248400" y="914400"/>
            <a:ext cx="2590800" cy="295356"/>
          </a:xfrm>
          <a:prstGeom prst="rect">
            <a:avLst/>
          </a:prstGeom>
          <a:gradFill flip="none" rotWithShape="1">
            <a:gsLst>
              <a:gs pos="73000">
                <a:srgbClr val="F6B3B3"/>
              </a:gs>
              <a:gs pos="0">
                <a:srgbClr val="BC1616">
                  <a:lumMod val="80000"/>
                  <a:lumOff val="20000"/>
                </a:srgbClr>
              </a:gs>
              <a:gs pos="100000">
                <a:sysClr val="window" lastClr="FFFFFF">
                  <a:alpha val="0"/>
                </a:sysClr>
              </a:gs>
            </a:gsLst>
            <a:lin ang="0" scaled="1"/>
            <a:tileRect/>
          </a:gra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algn="l" rotWithShape="0">
                    <a:prstClr val="black"/>
                  </a:outerShdw>
                </a:effectLst>
                <a:latin typeface="+mn-lt"/>
                <a:cs typeface="+mn-cs"/>
              </a:rPr>
              <a:t>www.mobile-id.vn</a:t>
            </a:r>
            <a:endParaRPr lang="en-US" b="1" kern="0" dirty="0">
              <a:solidFill>
                <a:schemeClr val="bg1">
                  <a:lumMod val="95000"/>
                </a:schemeClr>
              </a:solidFill>
              <a:effectLst>
                <a:outerShdw blurRad="50800" dist="38100" algn="l" rotWithShape="0">
                  <a:prstClr val="black"/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91791" y="1436720"/>
            <a:ext cx="7261609" cy="5192681"/>
            <a:chOff x="809" y="1305"/>
            <a:chExt cx="4042" cy="2343"/>
          </a:xfrm>
        </p:grpSpPr>
        <p:sp>
          <p:nvSpPr>
            <p:cNvPr id="20484" name="Oval 4"/>
            <p:cNvSpPr>
              <a:spLocks noChangeArrowheads="1"/>
            </p:cNvSpPr>
            <p:nvPr/>
          </p:nvSpPr>
          <p:spPr bwMode="gray">
            <a:xfrm>
              <a:off x="1347" y="2813"/>
              <a:ext cx="3504" cy="835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rgbClr val="F7F9F2"/>
                </a:gs>
              </a:gsLst>
              <a:lin ang="2700000" scaled="1"/>
            </a:gradFill>
            <a:ln w="3175">
              <a:noFill/>
              <a:round/>
              <a:headEnd/>
              <a:tailEnd type="none" w="sm" len="sm"/>
            </a:ln>
            <a:effectLst/>
          </p:spPr>
          <p:txBody>
            <a:bodyPr vert="eaVert" wrap="none" lIns="92075" tIns="46038" rIns="92075" bIns="46038" anchor="ctr"/>
            <a:lstStyle/>
            <a:p>
              <a:pPr eaLnBrk="1" hangingPunct="1"/>
              <a:endParaRPr lang="en-US"/>
            </a:p>
          </p:txBody>
        </p:sp>
        <p:sp>
          <p:nvSpPr>
            <p:cNvPr id="20485" name="Oval 5"/>
            <p:cNvSpPr>
              <a:spLocks noChangeArrowheads="1"/>
            </p:cNvSpPr>
            <p:nvPr/>
          </p:nvSpPr>
          <p:spPr bwMode="gray">
            <a:xfrm rot="-998297">
              <a:off x="890" y="1482"/>
              <a:ext cx="3630" cy="1900"/>
            </a:xfrm>
            <a:prstGeom prst="ellipse">
              <a:avLst/>
            </a:prstGeom>
            <a:gradFill rotWithShape="0">
              <a:gsLst>
                <a:gs pos="0">
                  <a:srgbClr val="808080"/>
                </a:gs>
                <a:gs pos="50000">
                  <a:srgbClr val="AEAEAE"/>
                </a:gs>
                <a:gs pos="100000">
                  <a:srgbClr val="808080"/>
                </a:gs>
              </a:gsLst>
              <a:lin ang="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20486" name="Oval 6"/>
            <p:cNvSpPr>
              <a:spLocks noChangeArrowheads="1"/>
            </p:cNvSpPr>
            <p:nvPr/>
          </p:nvSpPr>
          <p:spPr bwMode="gray">
            <a:xfrm rot="-998297">
              <a:off x="926" y="1380"/>
              <a:ext cx="3504" cy="1841"/>
            </a:xfrm>
            <a:prstGeom prst="ellipse">
              <a:avLst/>
            </a:prstGeom>
            <a:gradFill rotWithShape="1">
              <a:gsLst>
                <a:gs pos="0">
                  <a:srgbClr val="2791BB"/>
                </a:gs>
                <a:gs pos="100000">
                  <a:srgbClr val="000000"/>
                </a:gs>
              </a:gsLst>
              <a:lin ang="270000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64519" name="Arc 7"/>
            <p:cNvSpPr>
              <a:spLocks/>
            </p:cNvSpPr>
            <p:nvPr/>
          </p:nvSpPr>
          <p:spPr bwMode="gray">
            <a:xfrm rot="19709204">
              <a:off x="2621" y="1305"/>
              <a:ext cx="1809" cy="1311"/>
            </a:xfrm>
            <a:custGeom>
              <a:avLst/>
              <a:gdLst>
                <a:gd name="G0" fmla="+- 0 0 0"/>
                <a:gd name="G1" fmla="+- 17105 0 0"/>
                <a:gd name="G2" fmla="+- 21600 0 0"/>
                <a:gd name="T0" fmla="*/ 13190 w 21600"/>
                <a:gd name="T1" fmla="*/ 0 h 29046"/>
                <a:gd name="T2" fmla="*/ 17999 w 21600"/>
                <a:gd name="T3" fmla="*/ 29046 h 29046"/>
                <a:gd name="T4" fmla="*/ 0 w 21600"/>
                <a:gd name="T5" fmla="*/ 17105 h 29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9046" fill="none" extrusionOk="0">
                  <a:moveTo>
                    <a:pt x="13190" y="-1"/>
                  </a:moveTo>
                  <a:cubicBezTo>
                    <a:pt x="18493" y="4089"/>
                    <a:pt x="21600" y="10407"/>
                    <a:pt x="21600" y="17105"/>
                  </a:cubicBezTo>
                  <a:cubicBezTo>
                    <a:pt x="21600" y="21352"/>
                    <a:pt x="20347" y="25506"/>
                    <a:pt x="17999" y="29046"/>
                  </a:cubicBezTo>
                </a:path>
                <a:path w="21600" h="29046" stroke="0" extrusionOk="0">
                  <a:moveTo>
                    <a:pt x="13190" y="-1"/>
                  </a:moveTo>
                  <a:cubicBezTo>
                    <a:pt x="18493" y="4089"/>
                    <a:pt x="21600" y="10407"/>
                    <a:pt x="21600" y="17105"/>
                  </a:cubicBezTo>
                  <a:cubicBezTo>
                    <a:pt x="21600" y="21352"/>
                    <a:pt x="20347" y="25506"/>
                    <a:pt x="17999" y="29046"/>
                  </a:cubicBezTo>
                  <a:lnTo>
                    <a:pt x="0" y="17105"/>
                  </a:lnTo>
                  <a:close/>
                </a:path>
              </a:pathLst>
            </a:custGeom>
            <a:solidFill>
              <a:srgbClr val="FF8D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64520" name="Arc 8"/>
            <p:cNvSpPr>
              <a:spLocks/>
            </p:cNvSpPr>
            <p:nvPr/>
          </p:nvSpPr>
          <p:spPr bwMode="gray">
            <a:xfrm rot="20601703" flipH="1">
              <a:off x="1080" y="2491"/>
              <a:ext cx="2067" cy="930"/>
            </a:xfrm>
            <a:custGeom>
              <a:avLst/>
              <a:gdLst>
                <a:gd name="G0" fmla="+- 3659 0 0"/>
                <a:gd name="G1" fmla="+- 0 0 0"/>
                <a:gd name="G2" fmla="+- 21600 0 0"/>
                <a:gd name="T0" fmla="*/ 25114 w 25114"/>
                <a:gd name="T1" fmla="*/ 2497 h 21600"/>
                <a:gd name="T2" fmla="*/ 0 w 25114"/>
                <a:gd name="T3" fmla="*/ 21288 h 21600"/>
                <a:gd name="T4" fmla="*/ 3659 w 2511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114" h="21600" fill="none" extrusionOk="0">
                  <a:moveTo>
                    <a:pt x="25114" y="2497"/>
                  </a:moveTo>
                  <a:cubicBezTo>
                    <a:pt x="23846" y="13386"/>
                    <a:pt x="14622" y="21600"/>
                    <a:pt x="3659" y="21600"/>
                  </a:cubicBezTo>
                  <a:cubicBezTo>
                    <a:pt x="2432" y="21600"/>
                    <a:pt x="1208" y="21495"/>
                    <a:pt x="0" y="21287"/>
                  </a:cubicBezTo>
                </a:path>
                <a:path w="25114" h="21600" stroke="0" extrusionOk="0">
                  <a:moveTo>
                    <a:pt x="25114" y="2497"/>
                  </a:moveTo>
                  <a:cubicBezTo>
                    <a:pt x="23846" y="13386"/>
                    <a:pt x="14622" y="21600"/>
                    <a:pt x="3659" y="21600"/>
                  </a:cubicBezTo>
                  <a:cubicBezTo>
                    <a:pt x="2432" y="21600"/>
                    <a:pt x="1208" y="21495"/>
                    <a:pt x="0" y="21287"/>
                  </a:cubicBezTo>
                  <a:lnTo>
                    <a:pt x="3659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shade val="69804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64521" name="Arc 9"/>
            <p:cNvSpPr>
              <a:spLocks/>
            </p:cNvSpPr>
            <p:nvPr/>
          </p:nvSpPr>
          <p:spPr bwMode="gray">
            <a:xfrm rot="20503284">
              <a:off x="1712" y="1323"/>
              <a:ext cx="2034" cy="909"/>
            </a:xfrm>
            <a:custGeom>
              <a:avLst/>
              <a:gdLst>
                <a:gd name="G0" fmla="+- 9843 0 0"/>
                <a:gd name="G1" fmla="+- 21600 0 0"/>
                <a:gd name="G2" fmla="+- 21600 0 0"/>
                <a:gd name="T0" fmla="*/ 0 w 24549"/>
                <a:gd name="T1" fmla="*/ 2373 h 21600"/>
                <a:gd name="T2" fmla="*/ 24549 w 24549"/>
                <a:gd name="T3" fmla="*/ 5780 h 21600"/>
                <a:gd name="T4" fmla="*/ 9843 w 2454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49" h="21600" fill="none" extrusionOk="0">
                  <a:moveTo>
                    <a:pt x="0" y="2373"/>
                  </a:moveTo>
                  <a:cubicBezTo>
                    <a:pt x="3046" y="813"/>
                    <a:pt x="6420" y="0"/>
                    <a:pt x="9843" y="0"/>
                  </a:cubicBezTo>
                  <a:cubicBezTo>
                    <a:pt x="15299" y="0"/>
                    <a:pt x="20553" y="2064"/>
                    <a:pt x="24549" y="5779"/>
                  </a:cubicBezTo>
                </a:path>
                <a:path w="24549" h="21600" stroke="0" extrusionOk="0">
                  <a:moveTo>
                    <a:pt x="0" y="2373"/>
                  </a:moveTo>
                  <a:cubicBezTo>
                    <a:pt x="3046" y="813"/>
                    <a:pt x="6420" y="0"/>
                    <a:pt x="9843" y="0"/>
                  </a:cubicBezTo>
                  <a:cubicBezTo>
                    <a:pt x="15299" y="0"/>
                    <a:pt x="20553" y="2064"/>
                    <a:pt x="24549" y="5779"/>
                  </a:cubicBezTo>
                  <a:lnTo>
                    <a:pt x="9843" y="2160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64522" name="Arc 10"/>
            <p:cNvSpPr>
              <a:spLocks/>
            </p:cNvSpPr>
            <p:nvPr/>
          </p:nvSpPr>
          <p:spPr bwMode="gray">
            <a:xfrm rot="20601703" flipH="1">
              <a:off x="809" y="1685"/>
              <a:ext cx="1839" cy="1295"/>
            </a:xfrm>
            <a:custGeom>
              <a:avLst/>
              <a:gdLst>
                <a:gd name="G0" fmla="+- 0 0 0"/>
                <a:gd name="G1" fmla="+- 19945 0 0"/>
                <a:gd name="G2" fmla="+- 21600 0 0"/>
                <a:gd name="T0" fmla="*/ 8292 w 21600"/>
                <a:gd name="T1" fmla="*/ 0 h 30468"/>
                <a:gd name="T2" fmla="*/ 18863 w 21600"/>
                <a:gd name="T3" fmla="*/ 30468 h 30468"/>
                <a:gd name="T4" fmla="*/ 0 w 21600"/>
                <a:gd name="T5" fmla="*/ 19945 h 30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0468" fill="none" extrusionOk="0">
                  <a:moveTo>
                    <a:pt x="8291" y="0"/>
                  </a:moveTo>
                  <a:cubicBezTo>
                    <a:pt x="16349" y="3349"/>
                    <a:pt x="21600" y="11218"/>
                    <a:pt x="21600" y="19945"/>
                  </a:cubicBezTo>
                  <a:cubicBezTo>
                    <a:pt x="21600" y="23628"/>
                    <a:pt x="20657" y="27251"/>
                    <a:pt x="18863" y="30468"/>
                  </a:cubicBezTo>
                </a:path>
                <a:path w="21600" h="30468" stroke="0" extrusionOk="0">
                  <a:moveTo>
                    <a:pt x="8291" y="0"/>
                  </a:moveTo>
                  <a:cubicBezTo>
                    <a:pt x="16349" y="3349"/>
                    <a:pt x="21600" y="11218"/>
                    <a:pt x="21600" y="19945"/>
                  </a:cubicBezTo>
                  <a:cubicBezTo>
                    <a:pt x="21600" y="23628"/>
                    <a:pt x="20657" y="27251"/>
                    <a:pt x="18863" y="30468"/>
                  </a:cubicBezTo>
                  <a:lnTo>
                    <a:pt x="0" y="19945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64523" name="Oval 11"/>
            <p:cNvSpPr>
              <a:spLocks noChangeArrowheads="1"/>
            </p:cNvSpPr>
            <p:nvPr/>
          </p:nvSpPr>
          <p:spPr bwMode="gray">
            <a:xfrm rot="-998297">
              <a:off x="1846" y="1830"/>
              <a:ext cx="1698" cy="84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2431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0492" name="Text Box 12"/>
            <p:cNvSpPr txBox="1">
              <a:spLocks noChangeArrowheads="1"/>
            </p:cNvSpPr>
            <p:nvPr/>
          </p:nvSpPr>
          <p:spPr bwMode="gray">
            <a:xfrm>
              <a:off x="991" y="2258"/>
              <a:ext cx="842" cy="16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FFFF"/>
                  </a:solidFill>
                  <a:latin typeface="Verdana" pitchFamily="34" charset="0"/>
                </a:rPr>
                <a:t>SMART-ID</a:t>
              </a:r>
              <a:endParaRPr lang="en-US" b="1" dirty="0">
                <a:solidFill>
                  <a:srgbClr val="FFFFFF"/>
                </a:solidFill>
                <a:latin typeface="Verdana" pitchFamily="34" charset="0"/>
              </a:endParaRPr>
            </a:p>
          </p:txBody>
        </p:sp>
        <p:sp>
          <p:nvSpPr>
            <p:cNvPr id="20493" name="Text Box 13"/>
            <p:cNvSpPr txBox="1">
              <a:spLocks noChangeArrowheads="1"/>
            </p:cNvSpPr>
            <p:nvPr/>
          </p:nvSpPr>
          <p:spPr bwMode="gray">
            <a:xfrm>
              <a:off x="2221" y="1465"/>
              <a:ext cx="864" cy="2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FFFF"/>
                  </a:solidFill>
                  <a:latin typeface="Verdana" pitchFamily="34" charset="0"/>
                </a:rPr>
                <a:t>CORECA </a:t>
              </a:r>
              <a:r>
                <a:rPr lang="mr-IN" b="1" dirty="0" smtClean="0">
                  <a:solidFill>
                    <a:srgbClr val="FFFFFF"/>
                  </a:solidFill>
                  <a:latin typeface="Verdana" pitchFamily="34" charset="0"/>
                </a:rPr>
                <a:t>–</a:t>
              </a:r>
              <a:r>
                <a:rPr lang="en-US" b="1" dirty="0" smtClean="0">
                  <a:solidFill>
                    <a:srgbClr val="FFFFFF"/>
                  </a:solidFill>
                  <a:latin typeface="Verdana" pitchFamily="34" charset="0"/>
                </a:rPr>
                <a:t> </a:t>
              </a:r>
            </a:p>
            <a:p>
              <a:pPr algn="ctr"/>
              <a:r>
                <a:rPr lang="en-US" b="1" dirty="0" smtClean="0">
                  <a:solidFill>
                    <a:srgbClr val="FFFFFF"/>
                  </a:solidFill>
                  <a:latin typeface="Verdana" pitchFamily="34" charset="0"/>
                </a:rPr>
                <a:t>RA - TMS</a:t>
              </a:r>
              <a:endParaRPr lang="en-US" b="1" dirty="0">
                <a:solidFill>
                  <a:srgbClr val="FFFFFF"/>
                </a:solidFill>
                <a:latin typeface="Verdana" pitchFamily="34" charset="0"/>
              </a:endParaRPr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gray">
            <a:xfrm>
              <a:off x="3374" y="1673"/>
              <a:ext cx="842" cy="2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b="1" smtClean="0">
                  <a:solidFill>
                    <a:srgbClr val="FFFFFF"/>
                  </a:solidFill>
                  <a:latin typeface="Verdana" pitchFamily="34" charset="0"/>
                </a:rPr>
                <a:t>TRUSTED HUB</a:t>
              </a:r>
              <a:endParaRPr lang="en-US" b="1" dirty="0" smtClean="0">
                <a:solidFill>
                  <a:srgbClr val="FFFFFF"/>
                </a:solidFill>
                <a:latin typeface="Verdana" pitchFamily="34" charset="0"/>
              </a:endParaRPr>
            </a:p>
          </p:txBody>
        </p:sp>
        <p:sp>
          <p:nvSpPr>
            <p:cNvPr id="20495" name="Text Box 15"/>
            <p:cNvSpPr txBox="1">
              <a:spLocks noChangeArrowheads="1"/>
            </p:cNvSpPr>
            <p:nvPr/>
          </p:nvSpPr>
          <p:spPr bwMode="gray">
            <a:xfrm>
              <a:off x="1736" y="2887"/>
              <a:ext cx="910" cy="16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FFFF"/>
                  </a:solidFill>
                  <a:latin typeface="Verdana" pitchFamily="34" charset="0"/>
                </a:rPr>
                <a:t>MOBILE-ID</a:t>
              </a:r>
              <a:endParaRPr lang="en-US" b="1" dirty="0">
                <a:solidFill>
                  <a:srgbClr val="FFFFFF"/>
                </a:solidFill>
                <a:latin typeface="Verdana" pitchFamily="34" charset="0"/>
              </a:endParaRPr>
            </a:p>
          </p:txBody>
        </p:sp>
        <p:sp>
          <p:nvSpPr>
            <p:cNvPr id="64528" name="Freeform 16"/>
            <p:cNvSpPr>
              <a:spLocks/>
            </p:cNvSpPr>
            <p:nvPr/>
          </p:nvSpPr>
          <p:spPr bwMode="gray">
            <a:xfrm>
              <a:off x="2768" y="2632"/>
              <a:ext cx="544" cy="680"/>
            </a:xfrm>
            <a:custGeom>
              <a:avLst/>
              <a:gdLst>
                <a:gd name="T0" fmla="*/ 0 w 544"/>
                <a:gd name="T1" fmla="*/ 16 h 680"/>
                <a:gd name="T2" fmla="*/ 256 w 544"/>
                <a:gd name="T3" fmla="*/ 528 h 680"/>
                <a:gd name="T4" fmla="*/ 264 w 544"/>
                <a:gd name="T5" fmla="*/ 680 h 680"/>
                <a:gd name="T6" fmla="*/ 448 w 544"/>
                <a:gd name="T7" fmla="*/ 624 h 680"/>
                <a:gd name="T8" fmla="*/ 544 w 544"/>
                <a:gd name="T9" fmla="*/ 576 h 680"/>
                <a:gd name="T10" fmla="*/ 112 w 544"/>
                <a:gd name="T11" fmla="*/ 0 h 680"/>
                <a:gd name="T12" fmla="*/ 0 w 544"/>
                <a:gd name="T13" fmla="*/ 16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4" h="680">
                  <a:moveTo>
                    <a:pt x="0" y="16"/>
                  </a:moveTo>
                  <a:lnTo>
                    <a:pt x="256" y="528"/>
                  </a:lnTo>
                  <a:lnTo>
                    <a:pt x="264" y="680"/>
                  </a:lnTo>
                  <a:lnTo>
                    <a:pt x="448" y="624"/>
                  </a:lnTo>
                  <a:lnTo>
                    <a:pt x="544" y="576"/>
                  </a:lnTo>
                  <a:lnTo>
                    <a:pt x="112" y="0"/>
                  </a:lnTo>
                  <a:lnTo>
                    <a:pt x="0" y="16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alpha val="19000"/>
                  </a:schemeClr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64529" name="Freeform 17"/>
            <p:cNvSpPr>
              <a:spLocks/>
            </p:cNvSpPr>
            <p:nvPr/>
          </p:nvSpPr>
          <p:spPr bwMode="gray">
            <a:xfrm>
              <a:off x="3374" y="2209"/>
              <a:ext cx="1117" cy="1119"/>
            </a:xfrm>
            <a:custGeom>
              <a:avLst/>
              <a:gdLst>
                <a:gd name="T0" fmla="*/ 21 w 1117"/>
                <a:gd name="T1" fmla="*/ 888 h 1119"/>
                <a:gd name="T2" fmla="*/ 1117 w 1117"/>
                <a:gd name="T3" fmla="*/ 0 h 1119"/>
                <a:gd name="T4" fmla="*/ 1093 w 1117"/>
                <a:gd name="T5" fmla="*/ 256 h 1119"/>
                <a:gd name="T6" fmla="*/ 717 w 1117"/>
                <a:gd name="T7" fmla="*/ 704 h 1119"/>
                <a:gd name="T8" fmla="*/ 17 w 1117"/>
                <a:gd name="T9" fmla="*/ 1119 h 1119"/>
                <a:gd name="T10" fmla="*/ 21 w 1117"/>
                <a:gd name="T11" fmla="*/ 888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7" h="1119">
                  <a:moveTo>
                    <a:pt x="21" y="888"/>
                  </a:moveTo>
                  <a:lnTo>
                    <a:pt x="1117" y="0"/>
                  </a:lnTo>
                  <a:lnTo>
                    <a:pt x="1093" y="256"/>
                  </a:lnTo>
                  <a:cubicBezTo>
                    <a:pt x="1026" y="373"/>
                    <a:pt x="896" y="560"/>
                    <a:pt x="717" y="704"/>
                  </a:cubicBezTo>
                  <a:cubicBezTo>
                    <a:pt x="538" y="848"/>
                    <a:pt x="133" y="1088"/>
                    <a:pt x="17" y="1119"/>
                  </a:cubicBezTo>
                  <a:cubicBezTo>
                    <a:pt x="0" y="1037"/>
                    <a:pt x="21" y="888"/>
                    <a:pt x="21" y="888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64530" name="Arc 18"/>
            <p:cNvSpPr>
              <a:spLocks/>
            </p:cNvSpPr>
            <p:nvPr/>
          </p:nvSpPr>
          <p:spPr bwMode="gray">
            <a:xfrm rot="20539205">
              <a:off x="2738" y="1844"/>
              <a:ext cx="1767" cy="117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016 w 18016"/>
                <a:gd name="T1" fmla="*/ 11915 h 21282"/>
                <a:gd name="T2" fmla="*/ 3695 w 18016"/>
                <a:gd name="T3" fmla="*/ 21282 h 21282"/>
                <a:gd name="T4" fmla="*/ 0 w 18016"/>
                <a:gd name="T5" fmla="*/ 0 h 21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16" h="21282" fill="none" extrusionOk="0">
                  <a:moveTo>
                    <a:pt x="18016" y="11915"/>
                  </a:moveTo>
                  <a:cubicBezTo>
                    <a:pt x="14735" y="16875"/>
                    <a:pt x="9554" y="20264"/>
                    <a:pt x="3694" y="21281"/>
                  </a:cubicBezTo>
                </a:path>
                <a:path w="18016" h="21282" stroke="0" extrusionOk="0">
                  <a:moveTo>
                    <a:pt x="18016" y="11915"/>
                  </a:moveTo>
                  <a:cubicBezTo>
                    <a:pt x="14735" y="16875"/>
                    <a:pt x="9554" y="20264"/>
                    <a:pt x="3694" y="2128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64531" name="Freeform 19"/>
            <p:cNvSpPr>
              <a:spLocks/>
            </p:cNvSpPr>
            <p:nvPr/>
          </p:nvSpPr>
          <p:spPr bwMode="gray">
            <a:xfrm>
              <a:off x="2829" y="2509"/>
              <a:ext cx="582" cy="826"/>
            </a:xfrm>
            <a:custGeom>
              <a:avLst/>
              <a:gdLst>
                <a:gd name="T0" fmla="*/ 582 w 582"/>
                <a:gd name="T1" fmla="*/ 572 h 826"/>
                <a:gd name="T2" fmla="*/ 562 w 582"/>
                <a:gd name="T3" fmla="*/ 826 h 826"/>
                <a:gd name="T4" fmla="*/ 0 w 582"/>
                <a:gd name="T5" fmla="*/ 42 h 826"/>
                <a:gd name="T6" fmla="*/ 90 w 582"/>
                <a:gd name="T7" fmla="*/ 0 h 826"/>
                <a:gd name="T8" fmla="*/ 582 w 582"/>
                <a:gd name="T9" fmla="*/ 572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2" h="826">
                  <a:moveTo>
                    <a:pt x="582" y="572"/>
                  </a:moveTo>
                  <a:lnTo>
                    <a:pt x="562" y="826"/>
                  </a:lnTo>
                  <a:lnTo>
                    <a:pt x="0" y="42"/>
                  </a:lnTo>
                  <a:lnTo>
                    <a:pt x="90" y="0"/>
                  </a:lnTo>
                  <a:lnTo>
                    <a:pt x="582" y="5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0500" name="Oval 20"/>
            <p:cNvSpPr>
              <a:spLocks noChangeArrowheads="1"/>
            </p:cNvSpPr>
            <p:nvPr/>
          </p:nvSpPr>
          <p:spPr bwMode="gray">
            <a:xfrm rot="-998297">
              <a:off x="1910" y="1989"/>
              <a:ext cx="1629" cy="687"/>
            </a:xfrm>
            <a:prstGeom prst="ellipse">
              <a:avLst/>
            </a:prstGeom>
            <a:solidFill>
              <a:srgbClr val="FFFFFF"/>
            </a:soli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20501" name="Text Box 21"/>
            <p:cNvSpPr txBox="1">
              <a:spLocks noChangeArrowheads="1"/>
            </p:cNvSpPr>
            <p:nvPr/>
          </p:nvSpPr>
          <p:spPr bwMode="gray">
            <a:xfrm>
              <a:off x="3197" y="2450"/>
              <a:ext cx="1058" cy="16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b="1" smtClean="0">
                  <a:solidFill>
                    <a:srgbClr val="FFFFFF"/>
                  </a:solidFill>
                  <a:latin typeface="Verdana" pitchFamily="34" charset="0"/>
                </a:rPr>
                <a:t>eSIGNCLOUD</a:t>
              </a:r>
              <a:endParaRPr lang="en-US" b="1" dirty="0">
                <a:solidFill>
                  <a:srgbClr val="FFFFFF"/>
                </a:solidFill>
                <a:latin typeface="Verdana" pitchFamily="34" charset="0"/>
              </a:endParaRPr>
            </a:p>
          </p:txBody>
        </p:sp>
      </p:grpSp>
      <p:sp>
        <p:nvSpPr>
          <p:cNvPr id="20483" name="Rectangle 2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0070C0"/>
                </a:solidFill>
              </a:rPr>
              <a:t>PRODUCTS &amp; SERVICES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71800" y="32766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</a:rPr>
              <a:t>MOBILE-ID™</a:t>
            </a:r>
            <a:endParaRPr lang="en-US" sz="32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792162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PRODUCTS &amp; SERVICES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5829181"/>
            <a:ext cx="5791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0B0F0"/>
                </a:solidFill>
              </a:rPr>
              <a:t>CA-RA-TMS SOLUTION</a:t>
            </a:r>
          </a:p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https://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www.mobile-id.vn:9085/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RegistrationAuthority</a:t>
            </a:r>
            <a:r>
              <a:rPr lang="vi-VN" dirty="0" smtClean="0">
                <a:solidFill>
                  <a:schemeClr val="accent1">
                    <a:lumMod val="75000"/>
                  </a:schemeClr>
                </a:solidFill>
              </a:rPr>
              <a:t>V2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/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57" y="1676400"/>
            <a:ext cx="8524480" cy="3289300"/>
          </a:xfrm>
          <a:prstGeom prst="rect">
            <a:avLst/>
          </a:prstGeom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792162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PRODUCTS &amp; SERVICES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868362"/>
            <a:ext cx="8534400" cy="960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0B0F0"/>
                </a:solidFill>
              </a:rPr>
              <a:t>CA-RA-TMS SOLUTION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hlinkClick r:id="rId2"/>
              </a:rPr>
              <a:t>https://www.mobile-id.vn:8443/RegistrationAuthority/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OVERVIEW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CA Management (SHA1 CA, SHA2 CA)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Agency Management (Requestor, Approver, Administer and Accountant)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CA User Management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Certification Lifecycle Management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Token Lifecycle Management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Reconciliation on token/certification operation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Self-service with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Usertool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feature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Log management to technical issue report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FEATURE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High Available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Ready for Customization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Innovative User Self-Service Facilities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Open standard architecture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Plugin-Play support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280549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792162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PRODUCTS &amp; SERVICES</a:t>
            </a:r>
            <a:endParaRPr lang="en-US" dirty="0"/>
          </a:p>
        </p:txBody>
      </p:sp>
      <p:pic>
        <p:nvPicPr>
          <p:cNvPr id="4" name="Picture 3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121465"/>
            <a:ext cx="7162800" cy="45935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5829181"/>
            <a:ext cx="533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0B0F0"/>
                </a:solidFill>
              </a:rPr>
              <a:t>TRUSTED HUB SOLUTION</a:t>
            </a:r>
          </a:p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www.trusted-hub.com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511597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792162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PRODUCTS &amp; SERVICES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5829181"/>
            <a:ext cx="533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0B0F0"/>
                </a:solidFill>
              </a:rPr>
              <a:t>TRUSTED HUB SOLUTION</a:t>
            </a:r>
          </a:p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www.trusted-hub.com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 descr="Untitled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193924"/>
            <a:ext cx="5334000" cy="42175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3286" y="4191000"/>
            <a:ext cx="2514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u="sng" cap="all" dirty="0" smtClean="0">
                <a:solidFill>
                  <a:schemeClr val="accent1"/>
                </a:solidFill>
              </a:rPr>
              <a:t>CONTACT US</a:t>
            </a:r>
          </a:p>
          <a:p>
            <a:r>
              <a:rPr lang="en-US" i="1" cap="all" dirty="0" smtClean="0"/>
              <a:t>+84 28 3636 6015</a:t>
            </a:r>
          </a:p>
          <a:p>
            <a:r>
              <a:rPr lang="en-US" i="1" dirty="0" smtClean="0"/>
              <a:t>info@mobile-id.vn</a:t>
            </a:r>
          </a:p>
          <a:p>
            <a:r>
              <a:rPr lang="en-US" i="1" dirty="0" smtClean="0"/>
              <a:t>Mobile-ID Helpdesk</a:t>
            </a:r>
          </a:p>
          <a:p>
            <a:endParaRPr lang="en-US" dirty="0"/>
          </a:p>
        </p:txBody>
      </p:sp>
      <p:pic>
        <p:nvPicPr>
          <p:cNvPr id="8" name="Picture 7" descr="4c9aqXMn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4686" y="4494550"/>
            <a:ext cx="228601" cy="228601"/>
          </a:xfrm>
          <a:prstGeom prst="rect">
            <a:avLst/>
          </a:prstGeom>
        </p:spPr>
      </p:pic>
      <p:pic>
        <p:nvPicPr>
          <p:cNvPr id="9" name="Picture 8" descr="584856bce0bb315b0f7675a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84686" y="4799350"/>
            <a:ext cx="228600" cy="228600"/>
          </a:xfrm>
          <a:prstGeom prst="rect">
            <a:avLst/>
          </a:prstGeom>
        </p:spPr>
      </p:pic>
      <p:pic>
        <p:nvPicPr>
          <p:cNvPr id="10" name="Picture 9" descr="downloa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48400" y="5104150"/>
            <a:ext cx="341086" cy="228600"/>
          </a:xfrm>
          <a:prstGeom prst="rect">
            <a:avLst/>
          </a:prstGeom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792162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PRODUCTS &amp; SERVICES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785336"/>
            <a:ext cx="5715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0B0F0"/>
                </a:solidFill>
              </a:rPr>
              <a:t>TRUSTED HUB MINI APPLIANCE</a:t>
            </a:r>
          </a:p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http://mobile-id.vn/TrustedHub/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Picture 11" descr="trustedhu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1025" y="1716289"/>
            <a:ext cx="5715000" cy="19914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14400" y="4016514"/>
            <a:ext cx="396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 trusted private and hybrid cloud signing solution</a:t>
            </a:r>
          </a:p>
        </p:txBody>
      </p:sp>
      <p:pic>
        <p:nvPicPr>
          <p:cNvPr id="14" name="Picture 13" descr="benefit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4168914"/>
            <a:ext cx="621437" cy="457200"/>
          </a:xfrm>
          <a:prstGeom prst="rect">
            <a:avLst/>
          </a:prstGeom>
        </p:spPr>
      </p:pic>
      <p:pic>
        <p:nvPicPr>
          <p:cNvPr id="15" name="Picture 14" descr="benefit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9630" y="4778515"/>
            <a:ext cx="492369" cy="53339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14400" y="4702314"/>
            <a:ext cx="396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Maximum security and enforceability</a:t>
            </a:r>
            <a:endParaRPr lang="en-US" sz="2000" dirty="0"/>
          </a:p>
        </p:txBody>
      </p:sp>
      <p:pic>
        <p:nvPicPr>
          <p:cNvPr id="17" name="Picture 16" descr="benefit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3851" y="5344030"/>
            <a:ext cx="494349" cy="653684"/>
          </a:xfrm>
          <a:prstGeom prst="rect">
            <a:avLst/>
          </a:prstGeom>
        </p:spPr>
      </p:pic>
      <p:pic>
        <p:nvPicPr>
          <p:cNvPr id="18" name="Picture 17" descr="benefit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" y="6073914"/>
            <a:ext cx="529328" cy="533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14400" y="5445204"/>
            <a:ext cx="396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Highest levels of compliance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914400" y="5997714"/>
            <a:ext cx="396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Transform your organization without disrupting it</a:t>
            </a:r>
            <a:endParaRPr lang="en-US" sz="2000" dirty="0"/>
          </a:p>
        </p:txBody>
      </p:sp>
      <p:sp>
        <p:nvSpPr>
          <p:cNvPr id="21" name="Curved Down Arrow 18"/>
          <p:cNvSpPr/>
          <p:nvPr/>
        </p:nvSpPr>
        <p:spPr bwMode="auto">
          <a:xfrm rot="18295864">
            <a:off x="5425426" y="4862464"/>
            <a:ext cx="1400175" cy="443537"/>
          </a:xfrm>
          <a:prstGeom prst="curvedDownArrow">
            <a:avLst>
              <a:gd name="adj1" fmla="val 72799"/>
              <a:gd name="adj2" fmla="val 139754"/>
              <a:gd name="adj3" fmla="val 25000"/>
            </a:avLst>
          </a:prstGeom>
          <a:solidFill>
            <a:schemeClr val="tx2"/>
          </a:soli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Curved Down Arrow 19"/>
          <p:cNvSpPr/>
          <p:nvPr/>
        </p:nvSpPr>
        <p:spPr bwMode="auto">
          <a:xfrm rot="18617601">
            <a:off x="5941675" y="3519267"/>
            <a:ext cx="1400175" cy="444945"/>
          </a:xfrm>
          <a:prstGeom prst="curvedDownArrow">
            <a:avLst>
              <a:gd name="adj1" fmla="val 72799"/>
              <a:gd name="adj2" fmla="val 139754"/>
              <a:gd name="adj3" fmla="val 25000"/>
            </a:avLst>
          </a:prstGeom>
          <a:solidFill>
            <a:schemeClr val="tx2"/>
          </a:soli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3" name="Picture 22" descr="icon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86400"/>
            <a:ext cx="609600" cy="609600"/>
          </a:xfrm>
          <a:prstGeom prst="rect">
            <a:avLst/>
          </a:prstGeom>
        </p:spPr>
      </p:pic>
      <p:pic>
        <p:nvPicPr>
          <p:cNvPr id="24" name="Picture 23" descr="icon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610350" y="4191000"/>
            <a:ext cx="628650" cy="628650"/>
          </a:xfrm>
          <a:prstGeom prst="rect">
            <a:avLst/>
          </a:prstGeom>
        </p:spPr>
      </p:pic>
      <p:pic>
        <p:nvPicPr>
          <p:cNvPr id="25" name="Picture 24" descr="icon3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162800" y="2971800"/>
            <a:ext cx="685800" cy="6858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781800" y="5638800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Install</a:t>
            </a:r>
            <a:endParaRPr lang="en-US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7239000" y="42672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Integrate</a:t>
            </a:r>
            <a:endParaRPr lang="en-US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7924800" y="312420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Sign</a:t>
            </a:r>
            <a:endParaRPr lang="en-US" sz="2000" dirty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792162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PRODUCTS &amp; SERVICES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685800"/>
            <a:ext cx="5715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0B0F0"/>
                </a:solidFill>
              </a:rPr>
              <a:t>TRUSTED HUB </a:t>
            </a:r>
            <a:r>
              <a:rPr lang="en-US" sz="2400" b="1" u="sng" dirty="0" err="1" smtClean="0">
                <a:solidFill>
                  <a:srgbClr val="00B0F0"/>
                </a:solidFill>
              </a:rPr>
              <a:t>MiniHSM</a:t>
            </a:r>
            <a:r>
              <a:rPr lang="en-US" sz="2400" b="1" u="sng" dirty="0" smtClean="0">
                <a:solidFill>
                  <a:srgbClr val="00B0F0"/>
                </a:solidFill>
              </a:rPr>
              <a:t> APPLIANCE</a:t>
            </a:r>
          </a:p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http://mobile-id.vn/TrustedHub/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" name="Picture 10" descr="over_vie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6600" y="1066800"/>
            <a:ext cx="5562600" cy="5562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2084725"/>
            <a:ext cx="3200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000" dirty="0" smtClean="0"/>
              <a:t> A New Generation Secured Unified Authentication Gateway with Adaptive Intelligence </a:t>
            </a:r>
          </a:p>
          <a:p>
            <a:pPr>
              <a:buFont typeface="Wingdings" pitchFamily="2" charset="2"/>
              <a:buChar char="ü"/>
            </a:pPr>
            <a:r>
              <a:rPr lang="en-US" sz="2000" b="1" dirty="0" smtClean="0"/>
              <a:t> Trusted Hub</a:t>
            </a:r>
            <a:r>
              <a:rPr lang="en-US" sz="2000" dirty="0" smtClean="0"/>
              <a:t> </a:t>
            </a:r>
          </a:p>
          <a:p>
            <a:r>
              <a:rPr lang="en-US" sz="2000" dirty="0" smtClean="0"/>
              <a:t>Adaptive Intelligence works based on the combination of user’s previous login data and rules defined by the systems. </a:t>
            </a:r>
            <a:endParaRPr lang="en-US" sz="2000" dirty="0"/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792162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PRODUCTS &amp; SERVICES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757535"/>
            <a:ext cx="571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00B0F0"/>
                </a:solidFill>
              </a:rPr>
              <a:t>GOPAPERLESS</a:t>
            </a:r>
            <a:r>
              <a:rPr lang="en-US" sz="2400" b="1" dirty="0" smtClean="0">
                <a:solidFill>
                  <a:srgbClr val="00B0F0"/>
                </a:solidFill>
              </a:rPr>
              <a:t> –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www.gopaperless.vn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Picture 6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924598"/>
            <a:ext cx="7467600" cy="3436836"/>
          </a:xfrm>
          <a:prstGeom prst="rect">
            <a:avLst/>
          </a:prstGeom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PRODUCTS &amp; SERVICES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600200" y="914400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00B0F0"/>
                </a:solidFill>
              </a:rPr>
              <a:t>MOBILE-ID </a:t>
            </a:r>
            <a:r>
              <a:rPr lang="en-US" sz="2400" b="1" dirty="0" smtClean="0">
                <a:solidFill>
                  <a:srgbClr val="00B0F0"/>
                </a:solidFill>
              </a:rPr>
              <a:t>–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www.mobile-id.vn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AutoShape 2"/>
          <p:cNvSpPr>
            <a:spLocks noChangeArrowheads="1"/>
          </p:cNvSpPr>
          <p:nvPr/>
        </p:nvSpPr>
        <p:spPr bwMode="auto">
          <a:xfrm>
            <a:off x="6973888" y="4362450"/>
            <a:ext cx="1927225" cy="17287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DE1F8"/>
              </a:gs>
              <a:gs pos="35001">
                <a:srgbClr val="DBE9F9"/>
              </a:gs>
              <a:gs pos="100000">
                <a:srgbClr val="F0F6FE"/>
              </a:gs>
            </a:gsLst>
            <a:lin ang="16200000" scaled="1"/>
          </a:gradFill>
          <a:ln w="9525">
            <a:solidFill>
              <a:srgbClr val="A9BBCD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3600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808080"/>
              </a:solidFill>
            </a:endParaRPr>
          </a:p>
        </p:txBody>
      </p:sp>
      <p:sp>
        <p:nvSpPr>
          <p:cNvPr id="14" name="AutoShape 3"/>
          <p:cNvSpPr>
            <a:spLocks noChangeArrowheads="1"/>
          </p:cNvSpPr>
          <p:nvPr/>
        </p:nvSpPr>
        <p:spPr bwMode="auto">
          <a:xfrm>
            <a:off x="3649663" y="1439863"/>
            <a:ext cx="3255962" cy="51133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B98FF"/>
              </a:gs>
              <a:gs pos="35001">
                <a:srgbClr val="CEB7FF"/>
              </a:gs>
              <a:gs pos="100000">
                <a:srgbClr val="EBE1FF"/>
              </a:gs>
            </a:gsLst>
            <a:lin ang="16200000" scaled="1"/>
          </a:gradFill>
          <a:ln w="9525">
            <a:solidFill>
              <a:srgbClr val="8656DD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3600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808080"/>
              </a:solidFill>
            </a:endParaRPr>
          </a:p>
        </p:txBody>
      </p:sp>
      <p:sp>
        <p:nvSpPr>
          <p:cNvPr id="15" name="AutoShape 4"/>
          <p:cNvSpPr>
            <a:spLocks noChangeArrowheads="1"/>
          </p:cNvSpPr>
          <p:nvPr/>
        </p:nvSpPr>
        <p:spPr bwMode="auto">
          <a:xfrm>
            <a:off x="101600" y="1439863"/>
            <a:ext cx="3484563" cy="51133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8E8FA"/>
              </a:gs>
              <a:gs pos="35001">
                <a:srgbClr val="CDEEFA"/>
              </a:gs>
              <a:gs pos="100000">
                <a:srgbClr val="EBF9FE"/>
              </a:gs>
            </a:gsLst>
            <a:lin ang="16200000" scaled="1"/>
          </a:gradFill>
          <a:ln w="9525">
            <a:solidFill>
              <a:srgbClr val="7FB1C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3600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808080"/>
              </a:solidFill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auto">
          <a:xfrm>
            <a:off x="5376863" y="2489200"/>
            <a:ext cx="730250" cy="720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alpha val="75000"/>
                </a:schemeClr>
              </a:gs>
              <a:gs pos="100000">
                <a:schemeClr val="tx1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chemeClr val="tx1"/>
              </a:solidFill>
            </a:endParaRPr>
          </a:p>
        </p:txBody>
      </p:sp>
      <p:sp>
        <p:nvSpPr>
          <p:cNvPr id="17" name="AutoShape 6"/>
          <p:cNvSpPr>
            <a:spLocks noChangeArrowheads="1"/>
          </p:cNvSpPr>
          <p:nvPr/>
        </p:nvSpPr>
        <p:spPr bwMode="auto">
          <a:xfrm>
            <a:off x="1641475" y="2514600"/>
            <a:ext cx="730250" cy="720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alpha val="75000"/>
                </a:schemeClr>
              </a:gs>
              <a:gs pos="100000">
                <a:schemeClr val="tx1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chemeClr val="tx1"/>
              </a:solidFill>
            </a:endParaRPr>
          </a:p>
        </p:txBody>
      </p:sp>
      <p:pic>
        <p:nvPicPr>
          <p:cNvPr id="18" name="Picture 8" descr="Data Manage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488" y="1858963"/>
            <a:ext cx="49212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" descr="Data Manage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238" y="5275263"/>
            <a:ext cx="493712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AutoShape 10"/>
          <p:cNvSpPr>
            <a:spLocks noChangeArrowheads="1"/>
          </p:cNvSpPr>
          <p:nvPr/>
        </p:nvSpPr>
        <p:spPr bwMode="auto">
          <a:xfrm>
            <a:off x="7370763" y="4625975"/>
            <a:ext cx="930275" cy="360363"/>
          </a:xfrm>
          <a:prstGeom prst="roundRect">
            <a:avLst>
              <a:gd name="adj" fmla="val 29722"/>
            </a:avLst>
          </a:prstGeom>
          <a:gradFill rotWithShape="1">
            <a:gsLst>
              <a:gs pos="0">
                <a:srgbClr val="A0FAFF"/>
              </a:gs>
              <a:gs pos="35001">
                <a:srgbClr val="BCFAFF"/>
              </a:gs>
              <a:gs pos="100000">
                <a:srgbClr val="E4FEFF"/>
              </a:gs>
            </a:gsLst>
            <a:lin ang="16200000" scaled="1"/>
          </a:gradFill>
          <a:ln w="9525">
            <a:solidFill>
              <a:srgbClr val="53BCCA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90000" tIns="46800" rIns="90000" bIns="46800" anchor="ctr" anchorCtr="1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30000"/>
              </a:spcBef>
              <a:buClr>
                <a:srgbClr val="E69D00"/>
              </a:buClr>
              <a:buSzPct val="80000"/>
              <a:buFont typeface="Wingdings" charset="2"/>
              <a:buNone/>
            </a:pPr>
            <a:r>
              <a:rPr lang="en-US" altLang="en-US" sz="1800" b="1">
                <a:solidFill>
                  <a:srgbClr val="020606"/>
                </a:solidFill>
              </a:rPr>
              <a:t>CA</a:t>
            </a:r>
            <a:endParaRPr lang="fr-FR" altLang="en-US" sz="1800" b="1">
              <a:solidFill>
                <a:srgbClr val="020606"/>
              </a:solidFill>
            </a:endParaRPr>
          </a:p>
        </p:txBody>
      </p:sp>
      <p:sp>
        <p:nvSpPr>
          <p:cNvPr id="22" name="AutoShape 11"/>
          <p:cNvSpPr>
            <a:spLocks noChangeArrowheads="1"/>
          </p:cNvSpPr>
          <p:nvPr/>
        </p:nvSpPr>
        <p:spPr bwMode="auto">
          <a:xfrm>
            <a:off x="4675188" y="1427163"/>
            <a:ext cx="1195387" cy="360362"/>
          </a:xfrm>
          <a:prstGeom prst="roundRect">
            <a:avLst>
              <a:gd name="adj" fmla="val 29722"/>
            </a:avLst>
          </a:prstGeom>
          <a:gradFill rotWithShape="1">
            <a:gsLst>
              <a:gs pos="0">
                <a:schemeClr val="bg2"/>
              </a:gs>
              <a:gs pos="100000">
                <a:srgbClr val="000000"/>
              </a:gs>
            </a:gsLst>
            <a:lin ang="5400000" scaled="1"/>
          </a:gradFill>
          <a:ln w="9525">
            <a:solidFill>
              <a:srgbClr val="FF9900"/>
            </a:solidFill>
            <a:round/>
            <a:headEnd/>
            <a:tailEnd/>
          </a:ln>
        </p:spPr>
        <p:txBody>
          <a:bodyPr lIns="90000" tIns="46800" rIns="90000" bIns="46800" anchor="ctr" anchorCtr="1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30000"/>
              </a:spcBef>
              <a:buClr>
                <a:srgbClr val="E69D00"/>
              </a:buClr>
              <a:buSzPct val="80000"/>
              <a:buFont typeface="Wingdings" charset="2"/>
              <a:buNone/>
            </a:pPr>
            <a:r>
              <a:rPr lang="en-US" altLang="en-US" sz="1800">
                <a:solidFill>
                  <a:srgbClr val="FFFFFF"/>
                </a:solidFill>
              </a:rPr>
              <a:t>Server</a:t>
            </a:r>
            <a:endParaRPr lang="fr-FR" altLang="en-US" sz="1800">
              <a:solidFill>
                <a:srgbClr val="FFFFFF"/>
              </a:solidFill>
            </a:endParaRPr>
          </a:p>
        </p:txBody>
      </p:sp>
      <p:graphicFrame>
        <p:nvGraphicFramePr>
          <p:cNvPr id="2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6061653"/>
              </p:ext>
            </p:extLst>
          </p:nvPr>
        </p:nvGraphicFramePr>
        <p:xfrm>
          <a:off x="1639888" y="1962150"/>
          <a:ext cx="86360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Photo Editor Photo" r:id="rId4" imgW="2943636" imgH="1771429" progId="">
                  <p:embed/>
                </p:oleObj>
              </mc:Choice>
              <mc:Fallback>
                <p:oleObj name="Photo Editor Photo" r:id="rId4" imgW="2943636" imgH="177142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9888" y="1962150"/>
                        <a:ext cx="863600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AutoShape 13"/>
          <p:cNvSpPr>
            <a:spLocks noChangeArrowheads="1"/>
          </p:cNvSpPr>
          <p:nvPr/>
        </p:nvSpPr>
        <p:spPr bwMode="auto">
          <a:xfrm>
            <a:off x="1371600" y="1406525"/>
            <a:ext cx="1000125" cy="392113"/>
          </a:xfrm>
          <a:prstGeom prst="roundRect">
            <a:avLst>
              <a:gd name="adj" fmla="val 29722"/>
            </a:avLst>
          </a:prstGeom>
          <a:gradFill rotWithShape="1">
            <a:gsLst>
              <a:gs pos="0">
                <a:schemeClr val="bg2"/>
              </a:gs>
              <a:gs pos="100000">
                <a:srgbClr val="000000"/>
              </a:gs>
            </a:gsLst>
            <a:lin ang="5400000" scaled="1"/>
          </a:gradFill>
          <a:ln w="9525">
            <a:solidFill>
              <a:srgbClr val="FF9900"/>
            </a:solidFill>
            <a:round/>
            <a:headEnd/>
            <a:tailEnd/>
          </a:ln>
        </p:spPr>
        <p:txBody>
          <a:bodyPr lIns="90000" tIns="46800" rIns="90000" bIns="46800" anchor="ctr" anchorCtr="1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30000"/>
              </a:spcBef>
              <a:buClr>
                <a:srgbClr val="E69D00"/>
              </a:buClr>
              <a:buSzPct val="80000"/>
              <a:buFont typeface="Wingdings" charset="2"/>
              <a:buNone/>
            </a:pPr>
            <a:r>
              <a:rPr lang="en-US" altLang="en-US" sz="1800">
                <a:solidFill>
                  <a:srgbClr val="FFFFFF"/>
                </a:solidFill>
              </a:rPr>
              <a:t>SIM</a:t>
            </a:r>
            <a:endParaRPr lang="fr-FR" altLang="en-US" sz="1800">
              <a:solidFill>
                <a:srgbClr val="FFFFFF"/>
              </a:solidFill>
            </a:endParaRPr>
          </a:p>
        </p:txBody>
      </p:sp>
      <p:sp>
        <p:nvSpPr>
          <p:cNvPr id="25" name="Line 14"/>
          <p:cNvSpPr>
            <a:spLocks noChangeShapeType="1"/>
          </p:cNvSpPr>
          <p:nvPr/>
        </p:nvSpPr>
        <p:spPr bwMode="auto">
          <a:xfrm flipV="1">
            <a:off x="6638925" y="5640388"/>
            <a:ext cx="998538" cy="109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  <p:sp>
        <p:nvSpPr>
          <p:cNvPr id="26" name="Line 15"/>
          <p:cNvSpPr>
            <a:spLocks noChangeShapeType="1"/>
          </p:cNvSpPr>
          <p:nvPr/>
        </p:nvSpPr>
        <p:spPr bwMode="auto">
          <a:xfrm flipH="1">
            <a:off x="6638925" y="5564188"/>
            <a:ext cx="949325" cy="109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  <p:sp>
        <p:nvSpPr>
          <p:cNvPr id="27" name="Rectangle 16"/>
          <p:cNvSpPr>
            <a:spLocks noChangeArrowheads="1"/>
          </p:cNvSpPr>
          <p:nvPr/>
        </p:nvSpPr>
        <p:spPr bwMode="auto">
          <a:xfrm rot="21184014">
            <a:off x="6530975" y="5345113"/>
            <a:ext cx="101917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200" b="1" i="1">
                <a:solidFill>
                  <a:srgbClr val="020606"/>
                </a:solidFill>
                <a:sym typeface="Wingdings" charset="2"/>
              </a:rPr>
              <a:t>Public Key ID</a:t>
            </a:r>
          </a:p>
        </p:txBody>
      </p:sp>
      <p:sp>
        <p:nvSpPr>
          <p:cNvPr id="28" name="Rectangle 17"/>
          <p:cNvSpPr>
            <a:spLocks noChangeArrowheads="1"/>
          </p:cNvSpPr>
          <p:nvPr/>
        </p:nvSpPr>
        <p:spPr bwMode="auto">
          <a:xfrm rot="21364542">
            <a:off x="6650038" y="5848350"/>
            <a:ext cx="8223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200" b="1" i="1">
                <a:solidFill>
                  <a:srgbClr val="020606"/>
                </a:solidFill>
                <a:sym typeface="Wingdings" charset="2"/>
              </a:rPr>
              <a:t>Public Key</a:t>
            </a:r>
          </a:p>
        </p:txBody>
      </p:sp>
      <p:sp>
        <p:nvSpPr>
          <p:cNvPr id="29" name="Text Box 18"/>
          <p:cNvSpPr txBox="1">
            <a:spLocks noChangeArrowheads="1"/>
          </p:cNvSpPr>
          <p:nvPr/>
        </p:nvSpPr>
        <p:spPr bwMode="auto">
          <a:xfrm>
            <a:off x="5376863" y="2590800"/>
            <a:ext cx="7985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endParaRPr lang="fr-FR" altLang="en-US" sz="1000" b="1">
              <a:solidFill>
                <a:srgbClr val="020606"/>
              </a:solidFill>
            </a:endParaRPr>
          </a:p>
        </p:txBody>
      </p:sp>
      <p:sp>
        <p:nvSpPr>
          <p:cNvPr id="30" name="Line 19"/>
          <p:cNvSpPr>
            <a:spLocks noChangeShapeType="1"/>
          </p:cNvSpPr>
          <p:nvPr/>
        </p:nvSpPr>
        <p:spPr bwMode="auto">
          <a:xfrm flipH="1">
            <a:off x="2652713" y="2292350"/>
            <a:ext cx="2659062" cy="0"/>
          </a:xfrm>
          <a:prstGeom prst="line">
            <a:avLst/>
          </a:prstGeom>
          <a:noFill/>
          <a:ln w="19050">
            <a:solidFill>
              <a:srgbClr val="FF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  <p:sp>
        <p:nvSpPr>
          <p:cNvPr id="31" name="Text Box 20"/>
          <p:cNvSpPr txBox="1">
            <a:spLocks noChangeArrowheads="1"/>
          </p:cNvSpPr>
          <p:nvPr/>
        </p:nvSpPr>
        <p:spPr bwMode="auto">
          <a:xfrm>
            <a:off x="3051175" y="2008188"/>
            <a:ext cx="21304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200" b="1" i="1">
                <a:solidFill>
                  <a:srgbClr val="020606"/>
                </a:solidFill>
              </a:rPr>
              <a:t>Request for digital signature</a:t>
            </a:r>
          </a:p>
        </p:txBody>
      </p:sp>
      <p:sp>
        <p:nvSpPr>
          <p:cNvPr id="32" name="Text Box 21"/>
          <p:cNvSpPr txBox="1">
            <a:spLocks noChangeArrowheads="1"/>
          </p:cNvSpPr>
          <p:nvPr/>
        </p:nvSpPr>
        <p:spPr bwMode="auto">
          <a:xfrm>
            <a:off x="1600200" y="2590800"/>
            <a:ext cx="9144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en-US" altLang="en-US" sz="1000" b="1" i="1">
                <a:solidFill>
                  <a:srgbClr val="020606"/>
                </a:solidFill>
              </a:rPr>
              <a:t>transfer confirmation for Ms Lan 500$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3382963" y="2355850"/>
            <a:ext cx="13303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200" b="1">
                <a:solidFill>
                  <a:srgbClr val="020606"/>
                </a:solidFill>
              </a:rPr>
              <a:t>(GSM 03.48)</a:t>
            </a:r>
          </a:p>
        </p:txBody>
      </p:sp>
      <p:sp>
        <p:nvSpPr>
          <p:cNvPr id="34" name="Rectangle 23"/>
          <p:cNvSpPr>
            <a:spLocks noChangeArrowheads="1"/>
          </p:cNvSpPr>
          <p:nvPr/>
        </p:nvSpPr>
        <p:spPr bwMode="auto">
          <a:xfrm>
            <a:off x="1397000" y="3830638"/>
            <a:ext cx="1133475" cy="215900"/>
          </a:xfrm>
          <a:prstGeom prst="rect">
            <a:avLst/>
          </a:prstGeom>
          <a:solidFill>
            <a:srgbClr val="0099CC">
              <a:alpha val="25098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3600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400">
                <a:solidFill>
                  <a:srgbClr val="020606"/>
                </a:solidFill>
              </a:rPr>
              <a:t>52ED879E….</a:t>
            </a:r>
          </a:p>
        </p:txBody>
      </p:sp>
      <p:sp>
        <p:nvSpPr>
          <p:cNvPr id="35" name="Rectangle 24"/>
          <p:cNvSpPr>
            <a:spLocks noChangeArrowheads="1"/>
          </p:cNvSpPr>
          <p:nvPr/>
        </p:nvSpPr>
        <p:spPr bwMode="auto">
          <a:xfrm>
            <a:off x="1412875" y="4356100"/>
            <a:ext cx="1108075" cy="215900"/>
          </a:xfrm>
          <a:prstGeom prst="rect">
            <a:avLst/>
          </a:prstGeom>
          <a:solidFill>
            <a:srgbClr val="0099CC">
              <a:alpha val="25098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3600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400">
                <a:solidFill>
                  <a:srgbClr val="020606"/>
                </a:solidFill>
              </a:rPr>
              <a:t>XXXXXXX….</a:t>
            </a:r>
          </a:p>
        </p:txBody>
      </p:sp>
      <p:pic>
        <p:nvPicPr>
          <p:cNvPr id="36" name="Picture 25" descr="security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292600"/>
            <a:ext cx="3667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26"/>
          <p:cNvSpPr>
            <a:spLocks noChangeArrowheads="1"/>
          </p:cNvSpPr>
          <p:nvPr/>
        </p:nvSpPr>
        <p:spPr bwMode="auto">
          <a:xfrm>
            <a:off x="1455738" y="4876800"/>
            <a:ext cx="1063625" cy="215900"/>
          </a:xfrm>
          <a:prstGeom prst="rect">
            <a:avLst/>
          </a:prstGeom>
          <a:solidFill>
            <a:srgbClr val="0099CC">
              <a:alpha val="25098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3600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400">
                <a:solidFill>
                  <a:srgbClr val="020606"/>
                </a:solidFill>
              </a:rPr>
              <a:t>Signed Hash</a:t>
            </a:r>
          </a:p>
        </p:txBody>
      </p:sp>
      <p:sp>
        <p:nvSpPr>
          <p:cNvPr id="38" name="Line 27"/>
          <p:cNvSpPr>
            <a:spLocks noChangeShapeType="1"/>
          </p:cNvSpPr>
          <p:nvPr/>
        </p:nvSpPr>
        <p:spPr bwMode="auto">
          <a:xfrm>
            <a:off x="1524000" y="5105400"/>
            <a:ext cx="0" cy="762000"/>
          </a:xfrm>
          <a:prstGeom prst="line">
            <a:avLst/>
          </a:prstGeom>
          <a:noFill/>
          <a:ln w="38100" cmpd="dbl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  <p:sp>
        <p:nvSpPr>
          <p:cNvPr id="39" name="Text Box 28"/>
          <p:cNvSpPr txBox="1">
            <a:spLocks noChangeArrowheads="1"/>
          </p:cNvSpPr>
          <p:nvPr/>
        </p:nvSpPr>
        <p:spPr bwMode="auto">
          <a:xfrm>
            <a:off x="1600200" y="5105400"/>
            <a:ext cx="9906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200" b="1">
                <a:solidFill>
                  <a:srgbClr val="020606"/>
                </a:solidFill>
              </a:rPr>
              <a:t>Certificate</a:t>
            </a:r>
          </a:p>
          <a:p>
            <a:pPr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200" b="1">
                <a:solidFill>
                  <a:srgbClr val="020606"/>
                </a:solidFill>
              </a:rPr>
              <a:t>Or CertID</a:t>
            </a:r>
          </a:p>
          <a:p>
            <a:pPr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200" b="1">
                <a:solidFill>
                  <a:srgbClr val="020606"/>
                </a:solidFill>
              </a:rPr>
              <a:t>Or PuK ID</a:t>
            </a:r>
          </a:p>
        </p:txBody>
      </p:sp>
      <p:sp>
        <p:nvSpPr>
          <p:cNvPr id="40" name="Line 29"/>
          <p:cNvSpPr>
            <a:spLocks noChangeShapeType="1"/>
          </p:cNvSpPr>
          <p:nvPr/>
        </p:nvSpPr>
        <p:spPr bwMode="auto">
          <a:xfrm>
            <a:off x="1973263" y="4114800"/>
            <a:ext cx="0" cy="217488"/>
          </a:xfrm>
          <a:prstGeom prst="line">
            <a:avLst/>
          </a:prstGeom>
          <a:noFill/>
          <a:ln w="19050">
            <a:solidFill>
              <a:srgbClr val="FF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  <p:sp>
        <p:nvSpPr>
          <p:cNvPr id="41" name="Line 30"/>
          <p:cNvSpPr>
            <a:spLocks noChangeShapeType="1"/>
          </p:cNvSpPr>
          <p:nvPr/>
        </p:nvSpPr>
        <p:spPr bwMode="auto">
          <a:xfrm>
            <a:off x="1973263" y="4419600"/>
            <a:ext cx="7937" cy="381000"/>
          </a:xfrm>
          <a:prstGeom prst="line">
            <a:avLst/>
          </a:prstGeom>
          <a:noFill/>
          <a:ln w="19050">
            <a:solidFill>
              <a:srgbClr val="FF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  <p:sp>
        <p:nvSpPr>
          <p:cNvPr id="42" name="Line 31"/>
          <p:cNvSpPr>
            <a:spLocks noChangeShapeType="1"/>
          </p:cNvSpPr>
          <p:nvPr/>
        </p:nvSpPr>
        <p:spPr bwMode="auto">
          <a:xfrm>
            <a:off x="2719388" y="5778500"/>
            <a:ext cx="2459037" cy="0"/>
          </a:xfrm>
          <a:prstGeom prst="line">
            <a:avLst/>
          </a:prstGeom>
          <a:noFill/>
          <a:ln w="19050">
            <a:solidFill>
              <a:srgbClr val="FF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  <p:sp>
        <p:nvSpPr>
          <p:cNvPr id="43" name="Text Box 32"/>
          <p:cNvSpPr txBox="1">
            <a:spLocks noChangeArrowheads="1"/>
          </p:cNvSpPr>
          <p:nvPr/>
        </p:nvSpPr>
        <p:spPr bwMode="auto">
          <a:xfrm>
            <a:off x="2586038" y="5534025"/>
            <a:ext cx="13287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200" b="1">
                <a:solidFill>
                  <a:srgbClr val="020606"/>
                </a:solidFill>
              </a:rPr>
              <a:t>(GSM 03.48)</a:t>
            </a:r>
          </a:p>
        </p:txBody>
      </p:sp>
      <p:sp>
        <p:nvSpPr>
          <p:cNvPr id="44" name="Text Box 33"/>
          <p:cNvSpPr txBox="1">
            <a:spLocks noChangeArrowheads="1"/>
          </p:cNvSpPr>
          <p:nvPr/>
        </p:nvSpPr>
        <p:spPr bwMode="auto">
          <a:xfrm>
            <a:off x="4048125" y="5905500"/>
            <a:ext cx="105727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200" b="1" i="1">
                <a:solidFill>
                  <a:srgbClr val="020606"/>
                </a:solidFill>
              </a:rPr>
              <a:t>Get lock information &amp; decryption</a:t>
            </a:r>
          </a:p>
        </p:txBody>
      </p:sp>
      <p:sp>
        <p:nvSpPr>
          <p:cNvPr id="45" name="Text Box 34"/>
          <p:cNvSpPr txBox="1">
            <a:spLocks noChangeArrowheads="1"/>
          </p:cNvSpPr>
          <p:nvPr/>
        </p:nvSpPr>
        <p:spPr bwMode="auto">
          <a:xfrm>
            <a:off x="261938" y="4321175"/>
            <a:ext cx="93027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200" b="1" i="1">
                <a:solidFill>
                  <a:srgbClr val="020606"/>
                </a:solidFill>
              </a:rPr>
              <a:t>Digital Signaute (RSA)</a:t>
            </a:r>
          </a:p>
        </p:txBody>
      </p:sp>
      <p:sp>
        <p:nvSpPr>
          <p:cNvPr id="46" name="Text Box 35"/>
          <p:cNvSpPr txBox="1">
            <a:spLocks noChangeArrowheads="1"/>
          </p:cNvSpPr>
          <p:nvPr/>
        </p:nvSpPr>
        <p:spPr bwMode="auto">
          <a:xfrm>
            <a:off x="258763" y="3817938"/>
            <a:ext cx="968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200" b="1" i="1">
                <a:solidFill>
                  <a:srgbClr val="020606"/>
                </a:solidFill>
              </a:rPr>
              <a:t>Message Hash (SHA)</a:t>
            </a:r>
          </a:p>
        </p:txBody>
      </p:sp>
      <p:sp>
        <p:nvSpPr>
          <p:cNvPr id="47" name="Line 36"/>
          <p:cNvSpPr>
            <a:spLocks noChangeShapeType="1"/>
          </p:cNvSpPr>
          <p:nvPr/>
        </p:nvSpPr>
        <p:spPr bwMode="auto">
          <a:xfrm>
            <a:off x="1219200" y="2970213"/>
            <a:ext cx="333375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  <p:sp>
        <p:nvSpPr>
          <p:cNvPr id="48" name="Line 37"/>
          <p:cNvSpPr>
            <a:spLocks noChangeShapeType="1"/>
          </p:cNvSpPr>
          <p:nvPr/>
        </p:nvSpPr>
        <p:spPr bwMode="auto">
          <a:xfrm>
            <a:off x="1243013" y="4419600"/>
            <a:ext cx="198437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  <p:sp>
        <p:nvSpPr>
          <p:cNvPr id="49" name="Rectangle 38"/>
          <p:cNvSpPr>
            <a:spLocks noChangeArrowheads="1"/>
          </p:cNvSpPr>
          <p:nvPr/>
        </p:nvSpPr>
        <p:spPr bwMode="auto">
          <a:xfrm>
            <a:off x="5219700" y="5194300"/>
            <a:ext cx="1133475" cy="215900"/>
          </a:xfrm>
          <a:prstGeom prst="rect">
            <a:avLst/>
          </a:prstGeom>
          <a:solidFill>
            <a:srgbClr val="0099CC">
              <a:alpha val="25098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3600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400">
                <a:solidFill>
                  <a:srgbClr val="020606"/>
                </a:solidFill>
              </a:rPr>
              <a:t>52ED879E….</a:t>
            </a:r>
          </a:p>
        </p:txBody>
      </p:sp>
      <p:sp>
        <p:nvSpPr>
          <p:cNvPr id="50" name="Line 39"/>
          <p:cNvSpPr>
            <a:spLocks noChangeShapeType="1"/>
          </p:cNvSpPr>
          <p:nvPr/>
        </p:nvSpPr>
        <p:spPr bwMode="auto">
          <a:xfrm flipV="1">
            <a:off x="5743575" y="5422900"/>
            <a:ext cx="0" cy="215900"/>
          </a:xfrm>
          <a:prstGeom prst="line">
            <a:avLst/>
          </a:prstGeom>
          <a:noFill/>
          <a:ln w="19050">
            <a:solidFill>
              <a:srgbClr val="FF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  <p:sp>
        <p:nvSpPr>
          <p:cNvPr id="51" name="Rectangle 40"/>
          <p:cNvSpPr>
            <a:spLocks noChangeArrowheads="1"/>
          </p:cNvSpPr>
          <p:nvPr/>
        </p:nvSpPr>
        <p:spPr bwMode="auto">
          <a:xfrm>
            <a:off x="5249863" y="5710238"/>
            <a:ext cx="1106487" cy="215900"/>
          </a:xfrm>
          <a:prstGeom prst="rect">
            <a:avLst/>
          </a:prstGeom>
          <a:solidFill>
            <a:srgbClr val="0099CC">
              <a:alpha val="25098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3600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400">
                <a:solidFill>
                  <a:srgbClr val="020606"/>
                </a:solidFill>
              </a:rPr>
              <a:t>XXXXXXX….</a:t>
            </a:r>
          </a:p>
        </p:txBody>
      </p:sp>
      <p:pic>
        <p:nvPicPr>
          <p:cNvPr id="52" name="Picture 41" descr="security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038" y="5443538"/>
            <a:ext cx="3651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Line 42"/>
          <p:cNvSpPr>
            <a:spLocks noChangeShapeType="1"/>
          </p:cNvSpPr>
          <p:nvPr/>
        </p:nvSpPr>
        <p:spPr bwMode="auto">
          <a:xfrm flipV="1">
            <a:off x="4997450" y="5846763"/>
            <a:ext cx="296863" cy="173037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  <p:sp>
        <p:nvSpPr>
          <p:cNvPr id="54" name="Rectangle 43"/>
          <p:cNvSpPr>
            <a:spLocks noChangeArrowheads="1"/>
          </p:cNvSpPr>
          <p:nvPr/>
        </p:nvSpPr>
        <p:spPr bwMode="auto">
          <a:xfrm>
            <a:off x="5219700" y="3771900"/>
            <a:ext cx="1133475" cy="215900"/>
          </a:xfrm>
          <a:prstGeom prst="rect">
            <a:avLst/>
          </a:prstGeom>
          <a:solidFill>
            <a:srgbClr val="0099CC">
              <a:alpha val="25098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3600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400">
                <a:solidFill>
                  <a:srgbClr val="020606"/>
                </a:solidFill>
              </a:rPr>
              <a:t>52ED879E….</a:t>
            </a:r>
          </a:p>
        </p:txBody>
      </p:sp>
      <p:sp>
        <p:nvSpPr>
          <p:cNvPr id="55" name="Text Box 44"/>
          <p:cNvSpPr txBox="1">
            <a:spLocks noChangeArrowheads="1"/>
          </p:cNvSpPr>
          <p:nvPr/>
        </p:nvSpPr>
        <p:spPr bwMode="auto">
          <a:xfrm>
            <a:off x="4048125" y="3768725"/>
            <a:ext cx="969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200" b="1" i="1">
                <a:solidFill>
                  <a:srgbClr val="020606"/>
                </a:solidFill>
              </a:rPr>
              <a:t>Message Hash (SHA)</a:t>
            </a:r>
          </a:p>
        </p:txBody>
      </p:sp>
      <p:sp>
        <p:nvSpPr>
          <p:cNvPr id="56" name="Line 45"/>
          <p:cNvSpPr>
            <a:spLocks noChangeShapeType="1"/>
          </p:cNvSpPr>
          <p:nvPr/>
        </p:nvSpPr>
        <p:spPr bwMode="auto">
          <a:xfrm>
            <a:off x="5045075" y="3927475"/>
            <a:ext cx="200025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  <p:sp>
        <p:nvSpPr>
          <p:cNvPr id="57" name="Line 46"/>
          <p:cNvSpPr>
            <a:spLocks noChangeShapeType="1"/>
          </p:cNvSpPr>
          <p:nvPr/>
        </p:nvSpPr>
        <p:spPr bwMode="auto">
          <a:xfrm>
            <a:off x="5737225" y="3997325"/>
            <a:ext cx="0" cy="217488"/>
          </a:xfrm>
          <a:prstGeom prst="line">
            <a:avLst/>
          </a:prstGeom>
          <a:noFill/>
          <a:ln w="19050">
            <a:solidFill>
              <a:srgbClr val="FF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  <p:sp>
        <p:nvSpPr>
          <p:cNvPr id="58" name="Rectangle 47"/>
          <p:cNvSpPr>
            <a:spLocks noChangeArrowheads="1"/>
          </p:cNvSpPr>
          <p:nvPr/>
        </p:nvSpPr>
        <p:spPr bwMode="auto">
          <a:xfrm rot="2754738">
            <a:off x="5491956" y="4358482"/>
            <a:ext cx="503237" cy="463550"/>
          </a:xfrm>
          <a:prstGeom prst="rect">
            <a:avLst/>
          </a:prstGeom>
          <a:noFill/>
          <a:ln w="1905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chemeClr val="tx1"/>
              </a:solidFill>
            </a:endParaRPr>
          </a:p>
        </p:txBody>
      </p:sp>
      <p:sp>
        <p:nvSpPr>
          <p:cNvPr id="59" name="Text Box 48"/>
          <p:cNvSpPr txBox="1">
            <a:spLocks noChangeArrowheads="1"/>
          </p:cNvSpPr>
          <p:nvPr/>
        </p:nvSpPr>
        <p:spPr bwMode="auto">
          <a:xfrm>
            <a:off x="5643563" y="4419600"/>
            <a:ext cx="177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800" b="1">
                <a:solidFill>
                  <a:srgbClr val="020606"/>
                </a:solidFill>
              </a:rPr>
              <a:t>?</a:t>
            </a:r>
          </a:p>
        </p:txBody>
      </p:sp>
      <p:sp>
        <p:nvSpPr>
          <p:cNvPr id="60" name="Text Box 50"/>
          <p:cNvSpPr txBox="1">
            <a:spLocks noChangeArrowheads="1"/>
          </p:cNvSpPr>
          <p:nvPr/>
        </p:nvSpPr>
        <p:spPr bwMode="auto">
          <a:xfrm>
            <a:off x="3657600" y="4267200"/>
            <a:ext cx="13668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200" b="1" i="1">
                <a:solidFill>
                  <a:srgbClr val="020606"/>
                </a:solidFill>
              </a:rPr>
              <a:t>Compare 2  hash strings. If match, the digital signature is invalid </a:t>
            </a:r>
          </a:p>
        </p:txBody>
      </p:sp>
      <p:sp>
        <p:nvSpPr>
          <p:cNvPr id="61" name="Line 52"/>
          <p:cNvSpPr>
            <a:spLocks noChangeShapeType="1"/>
          </p:cNvSpPr>
          <p:nvPr/>
        </p:nvSpPr>
        <p:spPr bwMode="auto">
          <a:xfrm flipV="1">
            <a:off x="5737225" y="4889500"/>
            <a:ext cx="0" cy="215900"/>
          </a:xfrm>
          <a:prstGeom prst="line">
            <a:avLst/>
          </a:prstGeom>
          <a:noFill/>
          <a:ln w="19050">
            <a:solidFill>
              <a:srgbClr val="FF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  <p:sp>
        <p:nvSpPr>
          <p:cNvPr id="62" name="Line 53"/>
          <p:cNvSpPr>
            <a:spLocks noChangeShapeType="1"/>
          </p:cNvSpPr>
          <p:nvPr/>
        </p:nvSpPr>
        <p:spPr bwMode="auto">
          <a:xfrm>
            <a:off x="5745163" y="3276600"/>
            <a:ext cx="0" cy="217488"/>
          </a:xfrm>
          <a:prstGeom prst="line">
            <a:avLst/>
          </a:prstGeom>
          <a:noFill/>
          <a:ln w="19050">
            <a:solidFill>
              <a:srgbClr val="FF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  <p:sp>
        <p:nvSpPr>
          <p:cNvPr id="63" name="Text Box 55"/>
          <p:cNvSpPr txBox="1">
            <a:spLocks noChangeArrowheads="1"/>
          </p:cNvSpPr>
          <p:nvPr/>
        </p:nvSpPr>
        <p:spPr bwMode="auto">
          <a:xfrm>
            <a:off x="258763" y="2754313"/>
            <a:ext cx="968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200" b="1" i="1">
                <a:solidFill>
                  <a:srgbClr val="020606"/>
                </a:solidFill>
              </a:rPr>
              <a:t>Receive &amp; show SMS</a:t>
            </a:r>
          </a:p>
        </p:txBody>
      </p:sp>
      <p:sp>
        <p:nvSpPr>
          <p:cNvPr id="64" name="Text Box 56"/>
          <p:cNvSpPr txBox="1">
            <a:spLocks noChangeArrowheads="1"/>
          </p:cNvSpPr>
          <p:nvPr/>
        </p:nvSpPr>
        <p:spPr bwMode="auto">
          <a:xfrm>
            <a:off x="220663" y="3402013"/>
            <a:ext cx="9683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200" b="1" i="1">
                <a:solidFill>
                  <a:srgbClr val="020606"/>
                </a:solidFill>
              </a:rPr>
              <a:t>Enter PIN</a:t>
            </a:r>
          </a:p>
        </p:txBody>
      </p:sp>
      <p:sp>
        <p:nvSpPr>
          <p:cNvPr id="65" name="Line 57"/>
          <p:cNvSpPr>
            <a:spLocks noChangeShapeType="1"/>
          </p:cNvSpPr>
          <p:nvPr/>
        </p:nvSpPr>
        <p:spPr bwMode="auto">
          <a:xfrm>
            <a:off x="1189038" y="3505200"/>
            <a:ext cx="666750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  <p:sp>
        <p:nvSpPr>
          <p:cNvPr id="66" name="Text Box 58"/>
          <p:cNvSpPr txBox="1">
            <a:spLocks noChangeArrowheads="1"/>
          </p:cNvSpPr>
          <p:nvPr/>
        </p:nvSpPr>
        <p:spPr bwMode="auto">
          <a:xfrm>
            <a:off x="2719388" y="4572000"/>
            <a:ext cx="930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200" b="1" i="1">
                <a:solidFill>
                  <a:srgbClr val="020606"/>
                </a:solidFill>
              </a:rPr>
              <a:t>Encrypted SMS</a:t>
            </a:r>
          </a:p>
        </p:txBody>
      </p:sp>
      <p:sp>
        <p:nvSpPr>
          <p:cNvPr id="67" name="AutoShape 59"/>
          <p:cNvSpPr>
            <a:spLocks noChangeArrowheads="1"/>
          </p:cNvSpPr>
          <p:nvPr/>
        </p:nvSpPr>
        <p:spPr bwMode="auto">
          <a:xfrm>
            <a:off x="1390650" y="4756150"/>
            <a:ext cx="1195388" cy="1152525"/>
          </a:xfrm>
          <a:prstGeom prst="bracketPair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chemeClr val="tx1"/>
              </a:solidFill>
            </a:endParaRPr>
          </a:p>
        </p:txBody>
      </p:sp>
      <p:sp>
        <p:nvSpPr>
          <p:cNvPr id="68" name="Line 60"/>
          <p:cNvSpPr>
            <a:spLocks noChangeShapeType="1"/>
          </p:cNvSpPr>
          <p:nvPr/>
        </p:nvSpPr>
        <p:spPr bwMode="auto">
          <a:xfrm flipH="1">
            <a:off x="3249613" y="5010150"/>
            <a:ext cx="0" cy="231775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  <p:sp>
        <p:nvSpPr>
          <p:cNvPr id="69" name="Line 61"/>
          <p:cNvSpPr>
            <a:spLocks noChangeShapeType="1"/>
          </p:cNvSpPr>
          <p:nvPr/>
        </p:nvSpPr>
        <p:spPr bwMode="auto">
          <a:xfrm>
            <a:off x="1236663" y="3886200"/>
            <a:ext cx="200025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  <p:sp>
        <p:nvSpPr>
          <p:cNvPr id="70" name="Line 62"/>
          <p:cNvSpPr>
            <a:spLocks noChangeShapeType="1"/>
          </p:cNvSpPr>
          <p:nvPr/>
        </p:nvSpPr>
        <p:spPr bwMode="auto">
          <a:xfrm>
            <a:off x="1979613" y="3276600"/>
            <a:ext cx="1587" cy="457200"/>
          </a:xfrm>
          <a:prstGeom prst="line">
            <a:avLst/>
          </a:prstGeom>
          <a:noFill/>
          <a:ln w="19050">
            <a:solidFill>
              <a:srgbClr val="FF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  <p:sp>
        <p:nvSpPr>
          <p:cNvPr id="71" name="Line 63"/>
          <p:cNvSpPr>
            <a:spLocks noChangeShapeType="1"/>
          </p:cNvSpPr>
          <p:nvPr/>
        </p:nvSpPr>
        <p:spPr bwMode="auto">
          <a:xfrm>
            <a:off x="1189038" y="5299075"/>
            <a:ext cx="200025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  <p:sp>
        <p:nvSpPr>
          <p:cNvPr id="72" name="Text Box 64"/>
          <p:cNvSpPr txBox="1">
            <a:spLocks noChangeArrowheads="1"/>
          </p:cNvSpPr>
          <p:nvPr/>
        </p:nvSpPr>
        <p:spPr bwMode="auto">
          <a:xfrm>
            <a:off x="227013" y="4953000"/>
            <a:ext cx="9302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200" b="1" i="1">
                <a:solidFill>
                  <a:srgbClr val="020606"/>
                </a:solidFill>
              </a:rPr>
              <a:t>SIM send digital signature + « PuK ID » to  server by SMS</a:t>
            </a:r>
          </a:p>
        </p:txBody>
      </p:sp>
      <p:sp>
        <p:nvSpPr>
          <p:cNvPr id="73" name="Text Box 65"/>
          <p:cNvSpPr txBox="1">
            <a:spLocks noChangeArrowheads="1"/>
          </p:cNvSpPr>
          <p:nvPr/>
        </p:nvSpPr>
        <p:spPr bwMode="auto">
          <a:xfrm>
            <a:off x="3981450" y="2898775"/>
            <a:ext cx="968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fr-FR" altLang="en-US" sz="1200" b="1" i="1">
                <a:solidFill>
                  <a:srgbClr val="020606"/>
                </a:solidFill>
              </a:rPr>
              <a:t>Transaction received </a:t>
            </a:r>
          </a:p>
        </p:txBody>
      </p:sp>
      <p:sp>
        <p:nvSpPr>
          <p:cNvPr id="74" name="Line 66"/>
          <p:cNvSpPr>
            <a:spLocks noChangeShapeType="1"/>
          </p:cNvSpPr>
          <p:nvPr/>
        </p:nvSpPr>
        <p:spPr bwMode="auto">
          <a:xfrm>
            <a:off x="4979988" y="3048000"/>
            <a:ext cx="398462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  <p:sp>
        <p:nvSpPr>
          <p:cNvPr id="75" name="AutoShape 68"/>
          <p:cNvSpPr>
            <a:spLocks noChangeArrowheads="1"/>
          </p:cNvSpPr>
          <p:nvPr/>
        </p:nvSpPr>
        <p:spPr bwMode="auto">
          <a:xfrm>
            <a:off x="6858000" y="2022475"/>
            <a:ext cx="2209800" cy="1254125"/>
          </a:xfrm>
          <a:prstGeom prst="wedgeRoundRectCallout">
            <a:avLst>
              <a:gd name="adj1" fmla="val 40949"/>
              <a:gd name="adj2" fmla="val -104745"/>
              <a:gd name="adj3" fmla="val 16667"/>
            </a:avLst>
          </a:prstGeom>
          <a:gradFill rotWithShape="1">
            <a:gsLst>
              <a:gs pos="0">
                <a:srgbClr val="CAFBFF"/>
              </a:gs>
              <a:gs pos="35001">
                <a:srgbClr val="D9FCFF"/>
              </a:gs>
              <a:gs pos="100000">
                <a:srgbClr val="EFFEFF"/>
              </a:gs>
            </a:gsLst>
            <a:lin ang="16200000" scaled="1"/>
          </a:gradFill>
          <a:ln w="9525">
            <a:solidFill>
              <a:srgbClr val="AFD7DE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90000" tIns="46800" rIns="90000" bIns="46800" anchor="ctr" anchorCtr="1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30000"/>
              </a:spcBef>
              <a:buClr>
                <a:srgbClr val="E69D00"/>
              </a:buClr>
              <a:buSzPct val="80000"/>
              <a:buFont typeface="Wingdings" charset="2"/>
              <a:buNone/>
            </a:pPr>
            <a:r>
              <a:rPr lang="en-US" altLang="en-US" sz="1400" b="1" i="1">
                <a:solidFill>
                  <a:srgbClr val="020606"/>
                </a:solidFill>
              </a:rPr>
              <a:t>Request for digital signature from the service provider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buClr>
                <a:srgbClr val="E69D00"/>
              </a:buClr>
              <a:buSzPct val="80000"/>
              <a:buFont typeface="Wingdings" charset="2"/>
              <a:buNone/>
            </a:pPr>
            <a:r>
              <a:rPr lang="en-US" altLang="en-US" sz="1400" b="1" i="1">
                <a:solidFill>
                  <a:srgbClr val="020606"/>
                </a:solidFill>
              </a:rPr>
              <a:t>Ví dụ: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buClr>
                <a:srgbClr val="E69D00"/>
              </a:buClr>
              <a:buSzPct val="80000"/>
              <a:buFontTx/>
              <a:buNone/>
            </a:pPr>
            <a:r>
              <a:rPr lang="en-US" altLang="en-US" sz="1400" b="1" i="1">
                <a:solidFill>
                  <a:srgbClr val="020606"/>
                </a:solidFill>
              </a:rPr>
              <a:t>«transfer confirmation for Ms Lan 500$»</a:t>
            </a:r>
            <a:endParaRPr lang="fr-FR" altLang="en-US" sz="1400" b="1" i="1">
              <a:solidFill>
                <a:srgbClr val="020606"/>
              </a:solidFill>
            </a:endParaRPr>
          </a:p>
        </p:txBody>
      </p:sp>
      <p:pic>
        <p:nvPicPr>
          <p:cNvPr id="76" name="Picture 69" descr="MCj03536860000[1]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300" y="4625975"/>
            <a:ext cx="477838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70" descr="MCj04235770000[1]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113" y="3316288"/>
            <a:ext cx="801687" cy="1214437"/>
          </a:xfrm>
          <a:prstGeom prst="rect">
            <a:avLst/>
          </a:prstGeom>
          <a:gradFill rotWithShape="1">
            <a:gsLst>
              <a:gs pos="0">
                <a:srgbClr val="CDCDCD"/>
              </a:gs>
              <a:gs pos="35001">
                <a:srgbClr val="DBDBDB"/>
              </a:gs>
              <a:gs pos="100000">
                <a:srgbClr val="F1F1F1"/>
              </a:gs>
            </a:gsLst>
            <a:lin ang="16200000" scaled="1"/>
          </a:gradFill>
          <a:ln>
            <a:noFill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Text Box 21"/>
          <p:cNvSpPr txBox="1">
            <a:spLocks noChangeArrowheads="1"/>
          </p:cNvSpPr>
          <p:nvPr/>
        </p:nvSpPr>
        <p:spPr bwMode="auto">
          <a:xfrm>
            <a:off x="5334000" y="2590800"/>
            <a:ext cx="9144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3366"/>
              </a:buClr>
              <a:buFont typeface="Monotype Sorts" charset="2"/>
              <a:buNone/>
            </a:pPr>
            <a:r>
              <a:rPr lang="en-US" altLang="en-US" sz="1000" b="1" i="1">
                <a:solidFill>
                  <a:srgbClr val="020606"/>
                </a:solidFill>
              </a:rPr>
              <a:t>transfer confirmation for Ms Lan 500$</a:t>
            </a:r>
          </a:p>
        </p:txBody>
      </p:sp>
      <p:sp>
        <p:nvSpPr>
          <p:cNvPr id="79" name="Line 45"/>
          <p:cNvSpPr>
            <a:spLocks noChangeShapeType="1"/>
          </p:cNvSpPr>
          <p:nvPr/>
        </p:nvSpPr>
        <p:spPr bwMode="auto">
          <a:xfrm>
            <a:off x="5133975" y="4572000"/>
            <a:ext cx="200025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0" rIns="0" bIns="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000"/>
                            </p:stCondLst>
                            <p:childTnLst>
                              <p:par>
                                <p:cTn id="167" presetID="23" presetClass="entr" presetSubtype="16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25" grpId="0" animBg="1"/>
      <p:bldP spid="26" grpId="0" animBg="1"/>
      <p:bldP spid="27" grpId="0"/>
      <p:bldP spid="28" grpId="0"/>
      <p:bldP spid="29" grpId="0"/>
      <p:bldP spid="30" grpId="0" animBg="1"/>
      <p:bldP spid="31" grpId="0"/>
      <p:bldP spid="32" grpId="0"/>
      <p:bldP spid="33" grpId="0"/>
      <p:bldP spid="34" grpId="0" animBg="1"/>
      <p:bldP spid="35" grpId="0" animBg="1"/>
      <p:bldP spid="37" grpId="0" animBg="1"/>
      <p:bldP spid="38" grpId="0" animBg="1"/>
      <p:bldP spid="39" grpId="0"/>
      <p:bldP spid="40" grpId="0" animBg="1"/>
      <p:bldP spid="41" grpId="0" animBg="1"/>
      <p:bldP spid="42" grpId="0" animBg="1"/>
      <p:bldP spid="43" grpId="0"/>
      <p:bldP spid="44" grpId="0"/>
      <p:bldP spid="45" grpId="0"/>
      <p:bldP spid="46" grpId="0"/>
      <p:bldP spid="47" grpId="0" animBg="1"/>
      <p:bldP spid="48" grpId="0" animBg="1"/>
      <p:bldP spid="49" grpId="0" animBg="1"/>
      <p:bldP spid="50" grpId="0" animBg="1"/>
      <p:bldP spid="51" grpId="0" animBg="1"/>
      <p:bldP spid="53" grpId="0" animBg="1"/>
      <p:bldP spid="54" grpId="0" animBg="1"/>
      <p:bldP spid="55" grpId="0"/>
      <p:bldP spid="56" grpId="0" animBg="1"/>
      <p:bldP spid="57" grpId="0" animBg="1"/>
      <p:bldP spid="58" grpId="0" animBg="1"/>
      <p:bldP spid="59" grpId="0"/>
      <p:bldP spid="60" grpId="0"/>
      <p:bldP spid="61" grpId="0" animBg="1"/>
      <p:bldP spid="62" grpId="0" animBg="1"/>
      <p:bldP spid="63" grpId="0"/>
      <p:bldP spid="64" grpId="0"/>
      <p:bldP spid="65" grpId="0" animBg="1"/>
      <p:bldP spid="66" grpId="0"/>
      <p:bldP spid="67" grpId="0" animBg="1"/>
      <p:bldP spid="68" grpId="0" animBg="1"/>
      <p:bldP spid="69" grpId="0" animBg="1"/>
      <p:bldP spid="70" grpId="0" animBg="1"/>
      <p:bldP spid="71" grpId="0" animBg="1"/>
      <p:bldP spid="72" grpId="0"/>
      <p:bldP spid="73" grpId="0"/>
      <p:bldP spid="74" grpId="0" animBg="1"/>
      <p:bldP spid="75" grpId="0" animBg="1"/>
      <p:bldP spid="78" grpId="0"/>
      <p:bldP spid="7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PRODUCTS &amp; SERVICES</a:t>
            </a:r>
            <a:endParaRPr lang="en-US" dirty="0"/>
          </a:p>
        </p:txBody>
      </p:sp>
      <p:pic>
        <p:nvPicPr>
          <p:cNvPr id="4" name="Picture 2" descr="Figure 1: Simplified Smart-ID context diagra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447801"/>
            <a:ext cx="8082501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447800" y="9144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00B0F0"/>
                </a:solidFill>
              </a:rPr>
              <a:t>SMART-ID</a:t>
            </a:r>
            <a:r>
              <a:rPr lang="en-US" sz="2400" b="1" dirty="0" smtClean="0">
                <a:solidFill>
                  <a:srgbClr val="00B0F0"/>
                </a:solidFill>
              </a:rPr>
              <a:t> –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www.smart-id.vn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PRODUCTS &amp; SERVICES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914400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err="1" smtClean="0">
                <a:solidFill>
                  <a:srgbClr val="00B0F0"/>
                </a:solidFill>
              </a:rPr>
              <a:t>eSIGNCLOUD</a:t>
            </a:r>
            <a:r>
              <a:rPr lang="en-US" sz="2400" b="1" dirty="0" smtClean="0">
                <a:solidFill>
                  <a:srgbClr val="00B0F0"/>
                </a:solidFill>
              </a:rPr>
              <a:t> –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https://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gopaperless.vn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eSignCloud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447800" y="2209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69" name="Picture 1" descr="eSignCloud_col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638800"/>
            <a:ext cx="4038600" cy="89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855" y="1833638"/>
            <a:ext cx="3244850" cy="334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660303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CUSTOMERS &amp; PARTNERS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Oval 11"/>
          <p:cNvSpPr>
            <a:spLocks noChangeArrowheads="1"/>
          </p:cNvSpPr>
          <p:nvPr/>
        </p:nvSpPr>
        <p:spPr bwMode="gray">
          <a:xfrm>
            <a:off x="6754812" y="2133600"/>
            <a:ext cx="2160588" cy="2160588"/>
          </a:xfrm>
          <a:prstGeom prst="ellipse">
            <a:avLst/>
          </a:prstGeom>
          <a:gradFill rotWithShape="1">
            <a:gsLst>
              <a:gs pos="0">
                <a:schemeClr val="folHlink">
                  <a:alpha val="32001"/>
                </a:schemeClr>
              </a:gs>
              <a:gs pos="100000">
                <a:schemeClr val="folHlink">
                  <a:gamma/>
                  <a:shade val="0"/>
                  <a:invGamma/>
                  <a:alpha val="89999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endParaRPr lang="en-US">
              <a:latin typeface="Arial" panose="020B0604020202020204" pitchFamily="34" charset="0"/>
            </a:endParaRPr>
          </a:p>
        </p:txBody>
      </p: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7016750" y="2393950"/>
            <a:ext cx="1636712" cy="1636713"/>
            <a:chOff x="4166" y="1706"/>
            <a:chExt cx="1252" cy="1252"/>
          </a:xfrm>
        </p:grpSpPr>
        <p:sp>
          <p:nvSpPr>
            <p:cNvPr id="7" name="Oval 16"/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8" name="Oval 17"/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9" name="Oval 18"/>
            <p:cNvSpPr>
              <a:spLocks noChangeArrowheads="1"/>
            </p:cNvSpPr>
            <p:nvPr/>
          </p:nvSpPr>
          <p:spPr bwMode="gray"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0" name="Oval 19"/>
            <p:cNvSpPr>
              <a:spLocks noChangeArrowheads="1"/>
            </p:cNvSpPr>
            <p:nvPr/>
          </p:nvSpPr>
          <p:spPr bwMode="gray"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eaLnBrk="1" hangingPunct="1"/>
              <a:endParaRPr lang="en-US"/>
            </a:p>
          </p:txBody>
        </p:sp>
      </p:grpSp>
      <p:sp>
        <p:nvSpPr>
          <p:cNvPr id="11" name="Oval 21"/>
          <p:cNvSpPr>
            <a:spLocks noChangeArrowheads="1"/>
          </p:cNvSpPr>
          <p:nvPr/>
        </p:nvSpPr>
        <p:spPr bwMode="gray">
          <a:xfrm>
            <a:off x="0" y="2209800"/>
            <a:ext cx="2160588" cy="2160588"/>
          </a:xfrm>
          <a:prstGeom prst="ellipse">
            <a:avLst/>
          </a:prstGeom>
          <a:gradFill rotWithShape="1">
            <a:gsLst>
              <a:gs pos="0">
                <a:schemeClr val="accent1">
                  <a:alpha val="32001"/>
                </a:schemeClr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solidFill>
              <a:srgbClr val="92D05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endParaRPr lang="en-US">
              <a:latin typeface="Arial" panose="020B0604020202020204" pitchFamily="34" charset="0"/>
            </a:endParaRPr>
          </a:p>
        </p:txBody>
      </p:sp>
      <p:grpSp>
        <p:nvGrpSpPr>
          <p:cNvPr id="12" name="Group 25"/>
          <p:cNvGrpSpPr>
            <a:grpSpLocks/>
          </p:cNvGrpSpPr>
          <p:nvPr/>
        </p:nvGrpSpPr>
        <p:grpSpPr bwMode="auto">
          <a:xfrm>
            <a:off x="261938" y="2439293"/>
            <a:ext cx="1636712" cy="1636713"/>
            <a:chOff x="4166" y="1706"/>
            <a:chExt cx="1252" cy="1252"/>
          </a:xfrm>
        </p:grpSpPr>
        <p:sp>
          <p:nvSpPr>
            <p:cNvPr id="13" name="Oval 26"/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4" name="Oval 27"/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5" name="Oval 28"/>
            <p:cNvSpPr>
              <a:spLocks noChangeArrowheads="1"/>
            </p:cNvSpPr>
            <p:nvPr/>
          </p:nvSpPr>
          <p:spPr bwMode="gray"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6" name="Oval 29"/>
            <p:cNvSpPr>
              <a:spLocks noChangeArrowheads="1"/>
            </p:cNvSpPr>
            <p:nvPr/>
          </p:nvSpPr>
          <p:spPr bwMode="gray"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eaLnBrk="1" hangingPunct="1"/>
              <a:endParaRPr lang="en-US"/>
            </a:p>
          </p:txBody>
        </p:sp>
      </p:grpSp>
      <p:sp>
        <p:nvSpPr>
          <p:cNvPr id="17" name="Text Box 38"/>
          <p:cNvSpPr txBox="1">
            <a:spLocks noChangeArrowheads="1"/>
          </p:cNvSpPr>
          <p:nvPr/>
        </p:nvSpPr>
        <p:spPr bwMode="gray">
          <a:xfrm>
            <a:off x="7069414" y="3048000"/>
            <a:ext cx="1581075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PARTNERS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8" name="Text Box 39"/>
          <p:cNvSpPr txBox="1">
            <a:spLocks noChangeArrowheads="1"/>
          </p:cNvSpPr>
          <p:nvPr/>
        </p:nvSpPr>
        <p:spPr bwMode="gray">
          <a:xfrm>
            <a:off x="106745" y="2895600"/>
            <a:ext cx="1927387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CUSTOMERS</a:t>
            </a:r>
          </a:p>
          <a:p>
            <a:pPr algn="just"/>
            <a:r>
              <a:rPr lang="en-US" sz="1600" b="1" dirty="0" smtClean="0"/>
              <a:t>      </a:t>
            </a:r>
            <a:r>
              <a:rPr lang="en-US" sz="1600" b="1" dirty="0" smtClean="0">
                <a:latin typeface="Calibri"/>
              </a:rPr>
              <a:t>▪ </a:t>
            </a:r>
            <a:r>
              <a:rPr lang="en-US" sz="1600" b="1" dirty="0" smtClean="0"/>
              <a:t>FINANCE</a:t>
            </a:r>
          </a:p>
          <a:p>
            <a:pPr algn="just"/>
            <a:r>
              <a:rPr lang="en-US" sz="1600" b="1" dirty="0" smtClean="0"/>
              <a:t>      </a:t>
            </a:r>
            <a:r>
              <a:rPr lang="en-US" sz="1600" b="1" dirty="0" smtClean="0">
                <a:latin typeface="Calibri"/>
              </a:rPr>
              <a:t>▪  </a:t>
            </a:r>
            <a:r>
              <a:rPr lang="en-US" sz="1600" b="1" dirty="0" smtClean="0">
                <a:latin typeface="+mn-lt"/>
              </a:rPr>
              <a:t>BANKING</a:t>
            </a:r>
          </a:p>
          <a:p>
            <a:pPr algn="just"/>
            <a:r>
              <a:rPr lang="en-US" sz="1600" b="1" dirty="0" smtClean="0">
                <a:latin typeface="Calibri"/>
              </a:rPr>
              <a:t>        ▪ </a:t>
            </a:r>
            <a:r>
              <a:rPr lang="en-US" sz="1600" b="1" dirty="0" smtClean="0"/>
              <a:t>TELCO</a:t>
            </a:r>
          </a:p>
          <a:p>
            <a:pPr algn="just"/>
            <a:r>
              <a:rPr lang="en-US" sz="1600" b="1" dirty="0" smtClean="0"/>
              <a:t>      </a:t>
            </a:r>
          </a:p>
        </p:txBody>
      </p:sp>
      <p:sp>
        <p:nvSpPr>
          <p:cNvPr id="19" name="AutoShape 35"/>
          <p:cNvSpPr>
            <a:spLocks noChangeArrowheads="1"/>
          </p:cNvSpPr>
          <p:nvPr/>
        </p:nvSpPr>
        <p:spPr bwMode="gray">
          <a:xfrm>
            <a:off x="3352800" y="2734072"/>
            <a:ext cx="2286000" cy="1075928"/>
          </a:xfrm>
          <a:prstGeom prst="roundRect">
            <a:avLst>
              <a:gd name="adj" fmla="val 50000"/>
            </a:avLst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bg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63500" dir="3187806" algn="ctr" rotWithShape="0">
                    <a:srgbClr val="001D3A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</a:rPr>
              <a:t>MOBILE-ID™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25" name="Left-Right Arrow 24"/>
          <p:cNvSpPr/>
          <p:nvPr/>
        </p:nvSpPr>
        <p:spPr>
          <a:xfrm>
            <a:off x="2209800" y="3124200"/>
            <a:ext cx="990600" cy="381000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-Right Arrow 25"/>
          <p:cNvSpPr/>
          <p:nvPr/>
        </p:nvSpPr>
        <p:spPr>
          <a:xfrm>
            <a:off x="5715000" y="3124200"/>
            <a:ext cx="990600" cy="381000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792162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CUSTOMERS &amp; PARTNERS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81000" y="762000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00B0F0"/>
                </a:solidFill>
              </a:rPr>
              <a:t>CUSTOMERS (CERTIFICATE AUTHORITY)</a:t>
            </a:r>
            <a:endParaRPr lang="en-US" sz="2400" b="1" u="sng" dirty="0">
              <a:solidFill>
                <a:srgbClr val="00B0F0"/>
              </a:solidFill>
            </a:endParaRPr>
          </a:p>
        </p:txBody>
      </p:sp>
      <p:pic>
        <p:nvPicPr>
          <p:cNvPr id="5122" name="Picture 2" descr="áº¿t quáº£ hÃ¬nh áº£nh cho VIettel 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21" y="1550151"/>
            <a:ext cx="3132726" cy="122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áº¿t quáº£ hÃ¬nh áº£nh cho vnpt-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526088"/>
            <a:ext cx="283845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áº¿t quáº£ hÃ¬nh áº£nh cho fpt-c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276600"/>
            <a:ext cx="28575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áº¿t quáº£ hÃ¬nh áº£nh cho efy-c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302" y="3247736"/>
            <a:ext cx="2679032" cy="139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áº¿t quáº£ hÃ¬nh áº£nh cho safe-c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26751"/>
            <a:ext cx="1943659" cy="145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áº¿t quáº£ hÃ¬nh áº£nh cho ca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552" y="4787754"/>
            <a:ext cx="1662771" cy="159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áº¿t quáº£ hÃ¬nh áº£nh cho VGC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605" y="4871093"/>
            <a:ext cx="2133600" cy="1369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792162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CUSTOMERS &amp; PARTNERS</a:t>
            </a:r>
            <a:endParaRPr lang="en-US" dirty="0"/>
          </a:p>
        </p:txBody>
      </p:sp>
      <p:pic>
        <p:nvPicPr>
          <p:cNvPr id="5" name="Picture 4" descr="download 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12990" y="838200"/>
            <a:ext cx="2997610" cy="2057400"/>
          </a:xfrm>
          <a:prstGeom prst="rect">
            <a:avLst/>
          </a:prstGeom>
        </p:spPr>
      </p:pic>
      <p:pic>
        <p:nvPicPr>
          <p:cNvPr id="6" name="Picture 5" descr="download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44814" y="4629700"/>
            <a:ext cx="2520655" cy="1143000"/>
          </a:xfrm>
          <a:prstGeom prst="rect">
            <a:avLst/>
          </a:prstGeom>
        </p:spPr>
      </p:pic>
      <p:pic>
        <p:nvPicPr>
          <p:cNvPr id="7" name="Picture 6" descr="download (2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4454283"/>
            <a:ext cx="1219200" cy="1678794"/>
          </a:xfrm>
          <a:prstGeom prst="rect">
            <a:avLst/>
          </a:prstGeom>
        </p:spPr>
      </p:pic>
      <p:pic>
        <p:nvPicPr>
          <p:cNvPr id="8" name="Picture 7" descr="download (3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35508" y="4616459"/>
            <a:ext cx="2252341" cy="1191986"/>
          </a:xfrm>
          <a:prstGeom prst="rect">
            <a:avLst/>
          </a:prstGeom>
        </p:spPr>
      </p:pic>
      <p:pic>
        <p:nvPicPr>
          <p:cNvPr id="9" name="Picture 8" descr="download (3)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23826" y="4228077"/>
            <a:ext cx="1587500" cy="1905000"/>
          </a:xfrm>
          <a:prstGeom prst="rect">
            <a:avLst/>
          </a:prstGeom>
        </p:spPr>
      </p:pic>
      <p:pic>
        <p:nvPicPr>
          <p:cNvPr id="11" name="Picture 10" descr="download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16995" y="1409391"/>
            <a:ext cx="2565780" cy="914400"/>
          </a:xfrm>
          <a:prstGeom prst="rect">
            <a:avLst/>
          </a:prstGeom>
        </p:spPr>
      </p:pic>
      <p:pic>
        <p:nvPicPr>
          <p:cNvPr id="12" name="Picture 11" descr="download (1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0795" y="1351994"/>
            <a:ext cx="2057400" cy="129405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1000" y="762000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00B0F0"/>
                </a:solidFill>
              </a:rPr>
              <a:t>CUSTOMERS (FINANCIAL)</a:t>
            </a:r>
            <a:endParaRPr lang="en-US" sz="2400" b="1" u="sng" dirty="0">
              <a:solidFill>
                <a:srgbClr val="00B0F0"/>
              </a:solidFill>
            </a:endParaRPr>
          </a:p>
        </p:txBody>
      </p:sp>
      <p:pic>
        <p:nvPicPr>
          <p:cNvPr id="4098" name="Picture 2" descr="áº¿t quáº£ hÃ¬nh áº£nh cho eximbank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2838773"/>
            <a:ext cx="2433588" cy="89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áº¿t quáº£ hÃ¬nh áº£nh cho maritime bank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995" y="2807326"/>
            <a:ext cx="2779426" cy="92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áº¿t quáº£ hÃ¬nh áº£nh cho BIDV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757" y="2602462"/>
            <a:ext cx="2124075" cy="1336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3962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152400"/>
            <a:ext cx="6477000" cy="670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792162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CUSTOMERS &amp; PARTNERS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81000" y="762000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00B0F0"/>
                </a:solidFill>
              </a:rPr>
              <a:t>CUSTOMERS (TELCO)</a:t>
            </a:r>
            <a:endParaRPr lang="en-US" sz="2400" b="1" u="sng" dirty="0">
              <a:solidFill>
                <a:srgbClr val="00B0F0"/>
              </a:solidFill>
            </a:endParaRPr>
          </a:p>
        </p:txBody>
      </p:sp>
      <p:pic>
        <p:nvPicPr>
          <p:cNvPr id="16" name="Picture 15" descr="download (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3630" y="1991154"/>
            <a:ext cx="1905000" cy="1434267"/>
          </a:xfrm>
          <a:prstGeom prst="rect">
            <a:avLst/>
          </a:prstGeom>
        </p:spPr>
      </p:pic>
      <p:pic>
        <p:nvPicPr>
          <p:cNvPr id="23" name="Picture 22" descr="download (6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7260" y="2020255"/>
            <a:ext cx="1793977" cy="1231291"/>
          </a:xfrm>
          <a:prstGeom prst="rect">
            <a:avLst/>
          </a:prstGeom>
        </p:spPr>
      </p:pic>
      <p:pic>
        <p:nvPicPr>
          <p:cNvPr id="27" name="Picture 26" descr="1500973126_logo-vietnamobil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24262" y="4038600"/>
            <a:ext cx="1676400" cy="1676400"/>
          </a:xfrm>
          <a:prstGeom prst="rect">
            <a:avLst/>
          </a:prstGeom>
        </p:spPr>
      </p:pic>
      <p:pic>
        <p:nvPicPr>
          <p:cNvPr id="2050" name="Picture 2" descr="áº¿t quáº£ hÃ¬nh áº£nh cho mobifo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448" y="4403439"/>
            <a:ext cx="3657600" cy="72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792162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CUSTOMERS &amp; PARTNERS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81000" y="762000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00B0F0"/>
                </a:solidFill>
              </a:rPr>
              <a:t>CUSTOMERS (OTHERS)</a:t>
            </a:r>
            <a:endParaRPr lang="en-US" sz="2400" b="1" u="sng" dirty="0">
              <a:solidFill>
                <a:srgbClr val="00B0F0"/>
              </a:solidFill>
            </a:endParaRPr>
          </a:p>
        </p:txBody>
      </p:sp>
      <p:pic>
        <p:nvPicPr>
          <p:cNvPr id="6146" name="Picture 2" descr="áº¿t quáº£ hÃ¬nh áº£nh cho V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91154"/>
            <a:ext cx="2094278" cy="109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áº¿t quáº£ hÃ¬nh áº£nh cho vien thong a"/>
          <p:cNvSpPr>
            <a:spLocks noChangeAspect="1" noChangeArrowheads="1"/>
          </p:cNvSpPr>
          <p:nvPr/>
        </p:nvSpPr>
        <p:spPr bwMode="auto">
          <a:xfrm>
            <a:off x="0" y="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0" name="Picture 6" descr="hÃ´ng cÃ³ vÄn báº£n thay tháº¿ tá»± Äá»ng nÃ o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600200"/>
            <a:ext cx="148590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áº¿t quáº£ hÃ¬nh áº£nh cho benh vien can tho logo"/>
          <p:cNvSpPr>
            <a:spLocks noChangeAspect="1" noChangeArrowheads="1"/>
          </p:cNvSpPr>
          <p:nvPr/>
        </p:nvSpPr>
        <p:spPr bwMode="auto">
          <a:xfrm>
            <a:off x="0" y="0"/>
            <a:ext cx="16002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6" name="Picture 12" descr="https://scontent.fsgn4-1.fna.fbcdn.net/v/t1.0-1/c8.0.200.200/p200x200/1620952_275589605940235_1991791224_n.png?_nc_cat=105&amp;_nc_ht=scontent.fsgn4-1.fna&amp;oh=88713dcf8d98c9b1e25e1c0a863371ca&amp;oe=5CAF966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001" y="1707947"/>
            <a:ext cx="1378153" cy="137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áº¿t quáº£ hÃ¬nh áº£nh cho lott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528" y="4009309"/>
            <a:ext cx="2209800" cy="1244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 descr="áº¿t quáº£ hÃ¬nh áº£nh cho fecredi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661610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663696"/>
      </p:ext>
    </p:extLst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CUSTOMERS &amp; PARTNERS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5" name="Picture 4" descr="Feitia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628821"/>
            <a:ext cx="2590800" cy="942109"/>
          </a:xfrm>
          <a:prstGeom prst="rect">
            <a:avLst/>
          </a:prstGeom>
        </p:spPr>
      </p:pic>
      <p:pic>
        <p:nvPicPr>
          <p:cNvPr id="6" name="Picture 5" descr="FID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1187" y="1721846"/>
            <a:ext cx="1219200" cy="849084"/>
          </a:xfrm>
          <a:prstGeom prst="rect">
            <a:avLst/>
          </a:prstGeom>
        </p:spPr>
      </p:pic>
      <p:pic>
        <p:nvPicPr>
          <p:cNvPr id="7" name="Picture 6" descr="ac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6324" y="1447800"/>
            <a:ext cx="3876051" cy="14094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" y="10668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00B0F0"/>
                </a:solidFill>
              </a:rPr>
              <a:t>PARTNERS</a:t>
            </a:r>
            <a:endParaRPr lang="en-US" sz="2400" b="1" u="sng" dirty="0">
              <a:solidFill>
                <a:srgbClr val="00B0F0"/>
              </a:solidFill>
            </a:endParaRPr>
          </a:p>
        </p:txBody>
      </p:sp>
      <p:pic>
        <p:nvPicPr>
          <p:cNvPr id="1026" name="Picture 2" descr="áº¿t quáº£ hÃ¬nh áº£nh cho kona 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199626"/>
            <a:ext cx="2819400" cy="588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áº¿t quáº£ hÃ¬nh áº£nh cho taisy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952542"/>
            <a:ext cx="3637799" cy="1082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áº¿t quáº£ hÃ¬nh áº£nh cho CHT Security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37" y="4242091"/>
            <a:ext cx="3295650" cy="82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áº¿t quáº£ hÃ¬nh áº£nh cho Logos smartcard denmark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26" y="5412846"/>
            <a:ext cx="16383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áº¿t quáº£ hÃ¬nh áº£nh cho AOpe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879" y="5497404"/>
            <a:ext cx="878241" cy="58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6" descr="áº¿t quáº£ hÃ¬nh áº£nh cho /n software"/>
          <p:cNvSpPr>
            <a:spLocks noChangeAspect="1" noChangeArrowheads="1"/>
          </p:cNvSpPr>
          <p:nvPr/>
        </p:nvSpPr>
        <p:spPr bwMode="auto">
          <a:xfrm>
            <a:off x="-1295400" y="429126"/>
            <a:ext cx="2667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18" descr="n software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8" name="Picture 24" descr="áº¿t quáº£ hÃ¬nh áº£nh cho /n softwar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871" y="4095903"/>
            <a:ext cx="3162300" cy="87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áº¿t quáº£ hÃ¬nh áº£nh cho intertrust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412846"/>
            <a:ext cx="3429000" cy="582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ape 579"/>
          <p:cNvPicPr preferRelativeResize="0"/>
          <p:nvPr/>
        </p:nvPicPr>
        <p:blipFill rotWithShape="1">
          <a:blip r:embed="rId2" cstate="print">
            <a:alphaModFix/>
          </a:blip>
          <a:srcRect t="30850" b="22827"/>
          <a:stretch/>
        </p:blipFill>
        <p:spPr>
          <a:xfrm>
            <a:off x="76200" y="152400"/>
            <a:ext cx="8763000" cy="518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704"/>
          <p:cNvSpPr txBox="1">
            <a:spLocks/>
          </p:cNvSpPr>
          <p:nvPr/>
        </p:nvSpPr>
        <p:spPr bwMode="gray">
          <a:xfrm>
            <a:off x="2547392" y="3505200"/>
            <a:ext cx="6444208" cy="2029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 can find me at: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Mobile-ID Technologies Services Joint Stock Company</a:t>
            </a:r>
          </a:p>
          <a:p>
            <a:pPr marL="457200" marR="0" lvl="0" indent="-355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43 Mac Dinh Chi, District 1</a:t>
            </a:r>
            <a:r>
              <a:rPr kumimoji="0" lang="en" sz="18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</a:t>
            </a:r>
            <a:r>
              <a:rPr kumimoji="0" lang="e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HCMC, Vietnam</a:t>
            </a:r>
          </a:p>
          <a:p>
            <a:pPr marL="457200" marR="0" lvl="0" indent="-355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(84-28) 3636 6015  - Hotline: 19006884</a:t>
            </a:r>
          </a:p>
          <a:p>
            <a:pPr marL="457200" marR="0" lvl="0" indent="-355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info@mobile-id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vn</a:t>
            </a:r>
            <a:endParaRPr kumimoji="0" lang="en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355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http://www.mobile-id.vn</a:t>
            </a:r>
            <a:endParaRPr kumimoji="0" lang="en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4c9aqXMn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0880" y="4454532"/>
            <a:ext cx="216024" cy="216024"/>
          </a:xfrm>
          <a:prstGeom prst="rect">
            <a:avLst/>
          </a:prstGeom>
        </p:spPr>
      </p:pic>
      <p:pic>
        <p:nvPicPr>
          <p:cNvPr id="7" name="Picture 6" descr="584856bce0bb315b0f7675a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0880" y="4742564"/>
            <a:ext cx="216024" cy="216024"/>
          </a:xfrm>
          <a:prstGeom prst="rect">
            <a:avLst/>
          </a:prstGeom>
        </p:spPr>
      </p:pic>
      <p:pic>
        <p:nvPicPr>
          <p:cNvPr id="8" name="Picture 7" descr="web-development-clipart-home-page-819704-855335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0880" y="5030596"/>
            <a:ext cx="216024" cy="216024"/>
          </a:xfrm>
          <a:prstGeom prst="rect">
            <a:avLst/>
          </a:prstGeom>
        </p:spPr>
      </p:pic>
      <p:pic>
        <p:nvPicPr>
          <p:cNvPr id="9" name="Picture 8" descr="41XJsnRKcI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0880" y="4166500"/>
            <a:ext cx="206152" cy="206152"/>
          </a:xfrm>
          <a:prstGeom prst="rect">
            <a:avLst/>
          </a:prstGeom>
        </p:spPr>
      </p:pic>
      <p:sp>
        <p:nvSpPr>
          <p:cNvPr id="10" name="Shape 703"/>
          <p:cNvSpPr txBox="1">
            <a:spLocks/>
          </p:cNvSpPr>
          <p:nvPr/>
        </p:nvSpPr>
        <p:spPr bwMode="gray">
          <a:xfrm>
            <a:off x="2743200" y="1202401"/>
            <a:ext cx="5779368" cy="1159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THANK YOU!</a:t>
            </a:r>
            <a:endParaRPr kumimoji="0" lang="en" sz="6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Shape 705"/>
          <p:cNvSpPr/>
          <p:nvPr/>
        </p:nvSpPr>
        <p:spPr>
          <a:xfrm>
            <a:off x="1143000" y="1447800"/>
            <a:ext cx="1728788" cy="1447800"/>
          </a:xfrm>
          <a:custGeom>
            <a:avLst/>
            <a:gdLst/>
            <a:ahLst/>
            <a:cxnLst/>
            <a:rect l="0" t="0" r="0" b="0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3C78D8"/>
              </a:solidFill>
            </a:endParaRPr>
          </a:p>
        </p:txBody>
      </p:sp>
      <p:sp>
        <p:nvSpPr>
          <p:cNvPr id="12" name="Shape 703"/>
          <p:cNvSpPr txBox="1">
            <a:spLocks/>
          </p:cNvSpPr>
          <p:nvPr/>
        </p:nvSpPr>
        <p:spPr>
          <a:xfrm>
            <a:off x="3275856" y="2467744"/>
            <a:ext cx="4659379" cy="5040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ct val="100000"/>
              <a:buFont typeface="Sniglet"/>
              <a:buNone/>
              <a:tabLst/>
              <a:defRPr/>
            </a:pPr>
            <a:r>
              <a:rPr kumimoji="0" lang="en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3C78D8"/>
                </a:solidFill>
                <a:effectLst/>
                <a:uLnTx/>
                <a:uFillTx/>
                <a:latin typeface="Sniglet"/>
                <a:ea typeface="Sniglet"/>
                <a:cs typeface="Sniglet"/>
                <a:sym typeface="Sniglet"/>
              </a:rPr>
              <a:t>Any</a:t>
            </a:r>
            <a:r>
              <a:rPr kumimoji="0" lang="en" sz="3600" b="1" i="0" u="none" strike="noStrike" kern="0" cap="none" spc="0" normalizeH="0" noProof="0" dirty="0" smtClean="0">
                <a:ln>
                  <a:noFill/>
                </a:ln>
                <a:solidFill>
                  <a:srgbClr val="3C78D8"/>
                </a:solidFill>
                <a:effectLst/>
                <a:uLnTx/>
                <a:uFillTx/>
                <a:latin typeface="Sniglet"/>
                <a:ea typeface="Sniglet"/>
                <a:cs typeface="Sniglet"/>
                <a:sym typeface="Sniglet"/>
              </a:rPr>
              <a:t> Questions?</a:t>
            </a:r>
            <a:endParaRPr kumimoji="0" lang="en" sz="3600" b="1" i="0" u="none" strike="noStrike" kern="0" cap="none" spc="0" normalizeH="0" baseline="0" noProof="0" dirty="0">
              <a:ln>
                <a:noFill/>
              </a:ln>
              <a:solidFill>
                <a:srgbClr val="3C78D8"/>
              </a:solidFill>
              <a:effectLst/>
              <a:uLnTx/>
              <a:uFillTx/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83TGp_business_light">
  <a:themeElements>
    <a:clrScheme name="Custom 12">
      <a:dk1>
        <a:sysClr val="windowText" lastClr="000000"/>
      </a:dk1>
      <a:lt1>
        <a:sysClr val="window" lastClr="FFFFFF"/>
      </a:lt1>
      <a:dk2>
        <a:srgbClr val="A6DCEA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C8D4E2"/>
        </a:lt1>
        <a:dk2>
          <a:srgbClr val="015465"/>
        </a:dk2>
        <a:lt2>
          <a:srgbClr val="808080"/>
        </a:lt2>
        <a:accent1>
          <a:srgbClr val="B96F81"/>
        </a:accent1>
        <a:accent2>
          <a:srgbClr val="84B75D"/>
        </a:accent2>
        <a:accent3>
          <a:srgbClr val="E0E6EE"/>
        </a:accent3>
        <a:accent4>
          <a:srgbClr val="000000"/>
        </a:accent4>
        <a:accent5>
          <a:srgbClr val="D9BBC1"/>
        </a:accent5>
        <a:accent6>
          <a:srgbClr val="77A653"/>
        </a:accent6>
        <a:hlink>
          <a:srgbClr val="B88A68"/>
        </a:hlink>
        <a:folHlink>
          <a:srgbClr val="91A7C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CCE1C9"/>
        </a:lt1>
        <a:dk2>
          <a:srgbClr val="660066"/>
        </a:dk2>
        <a:lt2>
          <a:srgbClr val="808080"/>
        </a:lt2>
        <a:accent1>
          <a:srgbClr val="8F7AC4"/>
        </a:accent1>
        <a:accent2>
          <a:srgbClr val="D79E5F"/>
        </a:accent2>
        <a:accent3>
          <a:srgbClr val="E2EEE1"/>
        </a:accent3>
        <a:accent4>
          <a:srgbClr val="000000"/>
        </a:accent4>
        <a:accent5>
          <a:srgbClr val="C6BEDE"/>
        </a:accent5>
        <a:accent6>
          <a:srgbClr val="C38F55"/>
        </a:accent6>
        <a:hlink>
          <a:srgbClr val="6494BC"/>
        </a:hlink>
        <a:folHlink>
          <a:srgbClr val="A6BD9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E3D9D3"/>
        </a:lt1>
        <a:dk2>
          <a:srgbClr val="A50021"/>
        </a:dk2>
        <a:lt2>
          <a:srgbClr val="808080"/>
        </a:lt2>
        <a:accent1>
          <a:srgbClr val="5E87CA"/>
        </a:accent1>
        <a:accent2>
          <a:srgbClr val="B75D86"/>
        </a:accent2>
        <a:accent3>
          <a:srgbClr val="EFE9E6"/>
        </a:accent3>
        <a:accent4>
          <a:srgbClr val="000000"/>
        </a:accent4>
        <a:accent5>
          <a:srgbClr val="B6C3E1"/>
        </a:accent5>
        <a:accent6>
          <a:srgbClr val="A65379"/>
        </a:accent6>
        <a:hlink>
          <a:srgbClr val="5DB648"/>
        </a:hlink>
        <a:folHlink>
          <a:srgbClr val="C2A29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583TGp_business_light</Template>
  <TotalTime>687</TotalTime>
  <Words>534</Words>
  <Application>Microsoft Macintosh PowerPoint</Application>
  <PresentationFormat>On-screen Show (4:3)</PresentationFormat>
  <Paragraphs>162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Calibri</vt:lpstr>
      <vt:lpstr>Sniglet</vt:lpstr>
      <vt:lpstr>Verdana</vt:lpstr>
      <vt:lpstr>Arial</vt:lpstr>
      <vt:lpstr>Monotype Sorts</vt:lpstr>
      <vt:lpstr>Wingdings</vt:lpstr>
      <vt:lpstr>583TGp_business_light</vt:lpstr>
      <vt:lpstr>Photo Editor Photo</vt:lpstr>
      <vt:lpstr>MOBILE-ID TECHNOLOGIES AND SERVICES JOINT STOCK COMPANY</vt:lpstr>
      <vt:lpstr>CONTENTS</vt:lpstr>
      <vt:lpstr>ABBREVIATION</vt:lpstr>
      <vt:lpstr>COMPANY PROFILE</vt:lpstr>
      <vt:lpstr>PRODUCTS &amp; SERVICES</vt:lpstr>
      <vt:lpstr>PRODUCTS &amp; SERVICES</vt:lpstr>
      <vt:lpstr>PRODUCTS &amp; SERVICES</vt:lpstr>
      <vt:lpstr>PRODUCTS &amp; SERVICES</vt:lpstr>
      <vt:lpstr>PRODUCTS &amp; SERVICES</vt:lpstr>
      <vt:lpstr>PRODUCTS &amp; SERVICES</vt:lpstr>
      <vt:lpstr>PRODUCTS &amp; SERVICES</vt:lpstr>
      <vt:lpstr>PRODUCTS &amp; SERVICES</vt:lpstr>
      <vt:lpstr>PRODUCTS &amp; SERVICES</vt:lpstr>
      <vt:lpstr>PRODUCTS &amp; SERVICES</vt:lpstr>
      <vt:lpstr>PRODUCTS &amp; SERVICES</vt:lpstr>
      <vt:lpstr>CUSTOMERS &amp; PARTNERS</vt:lpstr>
      <vt:lpstr>CUSTOMERS &amp; PARTNERS</vt:lpstr>
      <vt:lpstr>CUSTOMERS &amp; PARTNERS</vt:lpstr>
      <vt:lpstr>CUSTOMERS &amp; PARTNERS</vt:lpstr>
      <vt:lpstr>CUSTOMERS &amp; PARTNERS</vt:lpstr>
      <vt:lpstr>CUSTOMERS &amp; PARTNERS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TOMICA</dc:creator>
  <cp:lastModifiedBy>Microsoft Office User</cp:lastModifiedBy>
  <cp:revision>70</cp:revision>
  <dcterms:created xsi:type="dcterms:W3CDTF">2018-02-02T02:32:50Z</dcterms:created>
  <dcterms:modified xsi:type="dcterms:W3CDTF">2018-11-26T05:34:48Z</dcterms:modified>
</cp:coreProperties>
</file>